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2.xml"/>
  <Override ContentType="application/vnd.openxmlformats-officedocument.presentationml.slide+xml" PartName="/ppt/slides/slide98.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1" r:id="rId5"/>
    <p:sldMasterId id="2147483682" r:id="rId6"/>
    <p:sldMasterId id="2147483683"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 id="291" r:id="rId44"/>
    <p:sldId id="292" r:id="rId45"/>
    <p:sldId id="293" r:id="rId46"/>
    <p:sldId id="294" r:id="rId47"/>
    <p:sldId id="295" r:id="rId48"/>
    <p:sldId id="296" r:id="rId49"/>
    <p:sldId id="297" r:id="rId50"/>
    <p:sldId id="298" r:id="rId51"/>
    <p:sldId id="299" r:id="rId52"/>
    <p:sldId id="300" r:id="rId53"/>
    <p:sldId id="301" r:id="rId54"/>
    <p:sldId id="302" r:id="rId55"/>
    <p:sldId id="303" r:id="rId56"/>
    <p:sldId id="304" r:id="rId57"/>
    <p:sldId id="305" r:id="rId58"/>
    <p:sldId id="306" r:id="rId59"/>
    <p:sldId id="307" r:id="rId60"/>
    <p:sldId id="308" r:id="rId61"/>
    <p:sldId id="309" r:id="rId62"/>
    <p:sldId id="310" r:id="rId63"/>
    <p:sldId id="311" r:id="rId64"/>
    <p:sldId id="312" r:id="rId65"/>
    <p:sldId id="313" r:id="rId66"/>
    <p:sldId id="314" r:id="rId67"/>
    <p:sldId id="315" r:id="rId68"/>
    <p:sldId id="316" r:id="rId69"/>
    <p:sldId id="317" r:id="rId70"/>
    <p:sldId id="318" r:id="rId71"/>
    <p:sldId id="319" r:id="rId72"/>
    <p:sldId id="320" r:id="rId73"/>
    <p:sldId id="321" r:id="rId74"/>
    <p:sldId id="322" r:id="rId75"/>
    <p:sldId id="323" r:id="rId76"/>
    <p:sldId id="324" r:id="rId77"/>
    <p:sldId id="325" r:id="rId78"/>
    <p:sldId id="326" r:id="rId79"/>
    <p:sldId id="327" r:id="rId80"/>
    <p:sldId id="328" r:id="rId81"/>
    <p:sldId id="329" r:id="rId82"/>
    <p:sldId id="330" r:id="rId83"/>
    <p:sldId id="331" r:id="rId84"/>
    <p:sldId id="332" r:id="rId85"/>
    <p:sldId id="333" r:id="rId86"/>
    <p:sldId id="334" r:id="rId87"/>
    <p:sldId id="335" r:id="rId88"/>
    <p:sldId id="336" r:id="rId89"/>
    <p:sldId id="337" r:id="rId90"/>
    <p:sldId id="338" r:id="rId91"/>
    <p:sldId id="339" r:id="rId92"/>
    <p:sldId id="340" r:id="rId93"/>
    <p:sldId id="341" r:id="rId94"/>
    <p:sldId id="342" r:id="rId95"/>
    <p:sldId id="343" r:id="rId96"/>
    <p:sldId id="344" r:id="rId97"/>
    <p:sldId id="345" r:id="rId98"/>
    <p:sldId id="346" r:id="rId99"/>
    <p:sldId id="347" r:id="rId100"/>
    <p:sldId id="348" r:id="rId101"/>
    <p:sldId id="349" r:id="rId102"/>
    <p:sldId id="350" r:id="rId103"/>
    <p:sldId id="351" r:id="rId104"/>
    <p:sldId id="352" r:id="rId105"/>
    <p:sldId id="353" r:id="rId106"/>
    <p:sldId id="354" r:id="rId107"/>
    <p:sldId id="355" r:id="rId108"/>
    <p:sldId id="356" r:id="rId109"/>
    <p:sldId id="357" r:id="rId110"/>
    <p:sldId id="358" r:id="rId111"/>
    <p:sldId id="359" r:id="rId112"/>
    <p:sldId id="360" r:id="rId113"/>
    <p:sldId id="361" r:id="rId114"/>
  </p:sldIdLst>
  <p:sldSz cy="5143500" cx="9144000"/>
  <p:notesSz cx="6858000" cy="9144000"/>
  <p:embeddedFontLst>
    <p:embeddedFont>
      <p:font typeface="Anton"/>
      <p:regular r:id="rId115"/>
    </p:embeddedFont>
    <p:embeddedFont>
      <p:font typeface="Lato"/>
      <p:regular r:id="rId116"/>
      <p:bold r:id="rId117"/>
      <p:italic r:id="rId118"/>
      <p:boldItalic r:id="rId119"/>
    </p:embeddedFont>
    <p:embeddedFont>
      <p:font typeface="Lato Light"/>
      <p:regular r:id="rId120"/>
      <p:bold r:id="rId121"/>
      <p:italic r:id="rId122"/>
      <p:boldItalic r:id="rId123"/>
    </p:embeddedFont>
    <p:embeddedFont>
      <p:font typeface="Didact Gothic"/>
      <p:regular r:id="rId124"/>
    </p:embeddedFont>
    <p:embeddedFont>
      <p:font typeface="Helvetica Neue"/>
      <p:regular r:id="rId125"/>
      <p:bold r:id="rId126"/>
      <p:italic r:id="rId127"/>
      <p:boldItalic r:id="rId128"/>
    </p:embeddedFont>
    <p:embeddedFont>
      <p:font typeface="Helvetica Neue Light"/>
      <p:regular r:id="rId129"/>
      <p:bold r:id="rId130"/>
      <p:italic r:id="rId131"/>
      <p:boldItalic r:id="rId13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C8115638-FEAB-48C6-AAB7-B972AE71DA59}">
  <a:tblStyle styleId="{C8115638-FEAB-48C6-AAB7-B972AE71DA59}" styleName="Table_0">
    <a:wholeTbl>
      <a:tcTxStyle b="off" i="off">
        <a:font>
          <a:latin typeface="Arial"/>
          <a:ea typeface="Arial"/>
          <a:cs typeface="Arial"/>
        </a:font>
        <a:srgbClr val="000000"/>
      </a:tcTx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500D9FD8-18BF-483D-BCBA-29F0E23D5CD1}" styleName="Table_1">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2.xml"/><Relationship Id="rId42" Type="http://schemas.openxmlformats.org/officeDocument/2006/relationships/slide" Target="slides/slide34.xml"/><Relationship Id="rId41" Type="http://schemas.openxmlformats.org/officeDocument/2006/relationships/slide" Target="slides/slide33.xml"/><Relationship Id="rId44" Type="http://schemas.openxmlformats.org/officeDocument/2006/relationships/slide" Target="slides/slide36.xml"/><Relationship Id="rId43" Type="http://schemas.openxmlformats.org/officeDocument/2006/relationships/slide" Target="slides/slide35.xml"/><Relationship Id="rId46" Type="http://schemas.openxmlformats.org/officeDocument/2006/relationships/slide" Target="slides/slide38.xml"/><Relationship Id="rId45" Type="http://schemas.openxmlformats.org/officeDocument/2006/relationships/slide" Target="slides/slide37.xml"/><Relationship Id="rId107" Type="http://schemas.openxmlformats.org/officeDocument/2006/relationships/slide" Target="slides/slide99.xml"/><Relationship Id="rId106" Type="http://schemas.openxmlformats.org/officeDocument/2006/relationships/slide" Target="slides/slide98.xml"/><Relationship Id="rId105" Type="http://schemas.openxmlformats.org/officeDocument/2006/relationships/slide" Target="slides/slide97.xml"/><Relationship Id="rId104" Type="http://schemas.openxmlformats.org/officeDocument/2006/relationships/slide" Target="slides/slide96.xml"/><Relationship Id="rId109" Type="http://schemas.openxmlformats.org/officeDocument/2006/relationships/slide" Target="slides/slide101.xml"/><Relationship Id="rId108" Type="http://schemas.openxmlformats.org/officeDocument/2006/relationships/slide" Target="slides/slide100.xml"/><Relationship Id="rId48" Type="http://schemas.openxmlformats.org/officeDocument/2006/relationships/slide" Target="slides/slide40.xml"/><Relationship Id="rId47" Type="http://schemas.openxmlformats.org/officeDocument/2006/relationships/slide" Target="slides/slide39.xml"/><Relationship Id="rId49" Type="http://schemas.openxmlformats.org/officeDocument/2006/relationships/slide" Target="slides/slide41.xml"/><Relationship Id="rId103" Type="http://schemas.openxmlformats.org/officeDocument/2006/relationships/slide" Target="slides/slide95.xml"/><Relationship Id="rId102" Type="http://schemas.openxmlformats.org/officeDocument/2006/relationships/slide" Target="slides/slide94.xml"/><Relationship Id="rId101" Type="http://schemas.openxmlformats.org/officeDocument/2006/relationships/slide" Target="slides/slide93.xml"/><Relationship Id="rId100" Type="http://schemas.openxmlformats.org/officeDocument/2006/relationships/slide" Target="slides/slide92.xml"/><Relationship Id="rId31" Type="http://schemas.openxmlformats.org/officeDocument/2006/relationships/slide" Target="slides/slide23.xml"/><Relationship Id="rId30" Type="http://schemas.openxmlformats.org/officeDocument/2006/relationships/slide" Target="slides/slide22.xml"/><Relationship Id="rId33" Type="http://schemas.openxmlformats.org/officeDocument/2006/relationships/slide" Target="slides/slide25.xml"/><Relationship Id="rId32" Type="http://schemas.openxmlformats.org/officeDocument/2006/relationships/slide" Target="slides/slide24.xml"/><Relationship Id="rId35" Type="http://schemas.openxmlformats.org/officeDocument/2006/relationships/slide" Target="slides/slide27.xml"/><Relationship Id="rId34" Type="http://schemas.openxmlformats.org/officeDocument/2006/relationships/slide" Target="slides/slide26.xml"/><Relationship Id="rId37" Type="http://schemas.openxmlformats.org/officeDocument/2006/relationships/slide" Target="slides/slide29.xml"/><Relationship Id="rId36" Type="http://schemas.openxmlformats.org/officeDocument/2006/relationships/slide" Target="slides/slide28.xml"/><Relationship Id="rId39" Type="http://schemas.openxmlformats.org/officeDocument/2006/relationships/slide" Target="slides/slide31.xml"/><Relationship Id="rId38" Type="http://schemas.openxmlformats.org/officeDocument/2006/relationships/slide" Target="slides/slide30.xml"/><Relationship Id="rId20" Type="http://schemas.openxmlformats.org/officeDocument/2006/relationships/slide" Target="slides/slide12.xml"/><Relationship Id="rId22" Type="http://schemas.openxmlformats.org/officeDocument/2006/relationships/slide" Target="slides/slide14.xml"/><Relationship Id="rId21" Type="http://schemas.openxmlformats.org/officeDocument/2006/relationships/slide" Target="slides/slide13.xml"/><Relationship Id="rId24" Type="http://schemas.openxmlformats.org/officeDocument/2006/relationships/slide" Target="slides/slide16.xml"/><Relationship Id="rId23" Type="http://schemas.openxmlformats.org/officeDocument/2006/relationships/slide" Target="slides/slide15.xml"/><Relationship Id="rId129" Type="http://schemas.openxmlformats.org/officeDocument/2006/relationships/font" Target="fonts/HelveticaNeueLight-regular.fntdata"/><Relationship Id="rId128" Type="http://schemas.openxmlformats.org/officeDocument/2006/relationships/font" Target="fonts/HelveticaNeue-boldItalic.fntdata"/><Relationship Id="rId127" Type="http://schemas.openxmlformats.org/officeDocument/2006/relationships/font" Target="fonts/HelveticaNeue-italic.fntdata"/><Relationship Id="rId126" Type="http://schemas.openxmlformats.org/officeDocument/2006/relationships/font" Target="fonts/HelveticaNeue-bold.fntdata"/><Relationship Id="rId26" Type="http://schemas.openxmlformats.org/officeDocument/2006/relationships/slide" Target="slides/slide18.xml"/><Relationship Id="rId121" Type="http://schemas.openxmlformats.org/officeDocument/2006/relationships/font" Target="fonts/LatoLight-bold.fntdata"/><Relationship Id="rId25" Type="http://schemas.openxmlformats.org/officeDocument/2006/relationships/slide" Target="slides/slide17.xml"/><Relationship Id="rId120" Type="http://schemas.openxmlformats.org/officeDocument/2006/relationships/font" Target="fonts/LatoLight-regular.fntdata"/><Relationship Id="rId28" Type="http://schemas.openxmlformats.org/officeDocument/2006/relationships/slide" Target="slides/slide20.xml"/><Relationship Id="rId27" Type="http://schemas.openxmlformats.org/officeDocument/2006/relationships/slide" Target="slides/slide19.xml"/><Relationship Id="rId125" Type="http://schemas.openxmlformats.org/officeDocument/2006/relationships/font" Target="fonts/HelveticaNeue-regular.fntdata"/><Relationship Id="rId29" Type="http://schemas.openxmlformats.org/officeDocument/2006/relationships/slide" Target="slides/slide21.xml"/><Relationship Id="rId124" Type="http://schemas.openxmlformats.org/officeDocument/2006/relationships/font" Target="fonts/DidactGothic-regular.fntdata"/><Relationship Id="rId123" Type="http://schemas.openxmlformats.org/officeDocument/2006/relationships/font" Target="fonts/LatoLight-boldItalic.fntdata"/><Relationship Id="rId122" Type="http://schemas.openxmlformats.org/officeDocument/2006/relationships/font" Target="fonts/LatoLight-italic.fntdata"/><Relationship Id="rId95" Type="http://schemas.openxmlformats.org/officeDocument/2006/relationships/slide" Target="slides/slide87.xml"/><Relationship Id="rId94" Type="http://schemas.openxmlformats.org/officeDocument/2006/relationships/slide" Target="slides/slide86.xml"/><Relationship Id="rId97" Type="http://schemas.openxmlformats.org/officeDocument/2006/relationships/slide" Target="slides/slide89.xml"/><Relationship Id="rId96" Type="http://schemas.openxmlformats.org/officeDocument/2006/relationships/slide" Target="slides/slide88.xml"/><Relationship Id="rId11" Type="http://schemas.openxmlformats.org/officeDocument/2006/relationships/slide" Target="slides/slide3.xml"/><Relationship Id="rId99" Type="http://schemas.openxmlformats.org/officeDocument/2006/relationships/slide" Target="slides/slide91.xml"/><Relationship Id="rId10" Type="http://schemas.openxmlformats.org/officeDocument/2006/relationships/slide" Target="slides/slide2.xml"/><Relationship Id="rId98" Type="http://schemas.openxmlformats.org/officeDocument/2006/relationships/slide" Target="slides/slide90.xml"/><Relationship Id="rId13" Type="http://schemas.openxmlformats.org/officeDocument/2006/relationships/slide" Target="slides/slide5.xml"/><Relationship Id="rId12" Type="http://schemas.openxmlformats.org/officeDocument/2006/relationships/slide" Target="slides/slide4.xml"/><Relationship Id="rId91" Type="http://schemas.openxmlformats.org/officeDocument/2006/relationships/slide" Target="slides/slide83.xml"/><Relationship Id="rId90" Type="http://schemas.openxmlformats.org/officeDocument/2006/relationships/slide" Target="slides/slide82.xml"/><Relationship Id="rId93" Type="http://schemas.openxmlformats.org/officeDocument/2006/relationships/slide" Target="slides/slide85.xml"/><Relationship Id="rId92" Type="http://schemas.openxmlformats.org/officeDocument/2006/relationships/slide" Target="slides/slide84.xml"/><Relationship Id="rId118" Type="http://schemas.openxmlformats.org/officeDocument/2006/relationships/font" Target="fonts/Lato-italic.fntdata"/><Relationship Id="rId117" Type="http://schemas.openxmlformats.org/officeDocument/2006/relationships/font" Target="fonts/Lato-bold.fntdata"/><Relationship Id="rId116" Type="http://schemas.openxmlformats.org/officeDocument/2006/relationships/font" Target="fonts/Lato-regular.fntdata"/><Relationship Id="rId115" Type="http://schemas.openxmlformats.org/officeDocument/2006/relationships/font" Target="fonts/Anton-regular.fntdata"/><Relationship Id="rId119" Type="http://schemas.openxmlformats.org/officeDocument/2006/relationships/font" Target="fonts/Lato-boldItalic.fntdata"/><Relationship Id="rId15" Type="http://schemas.openxmlformats.org/officeDocument/2006/relationships/slide" Target="slides/slide7.xml"/><Relationship Id="rId110" Type="http://schemas.openxmlformats.org/officeDocument/2006/relationships/slide" Target="slides/slide102.xml"/><Relationship Id="rId14" Type="http://schemas.openxmlformats.org/officeDocument/2006/relationships/slide" Target="slides/slide6.xml"/><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14" Type="http://schemas.openxmlformats.org/officeDocument/2006/relationships/slide" Target="slides/slide106.xml"/><Relationship Id="rId18" Type="http://schemas.openxmlformats.org/officeDocument/2006/relationships/slide" Target="slides/slide10.xml"/><Relationship Id="rId113" Type="http://schemas.openxmlformats.org/officeDocument/2006/relationships/slide" Target="slides/slide105.xml"/><Relationship Id="rId112" Type="http://schemas.openxmlformats.org/officeDocument/2006/relationships/slide" Target="slides/slide104.xml"/><Relationship Id="rId111" Type="http://schemas.openxmlformats.org/officeDocument/2006/relationships/slide" Target="slides/slide103.xml"/><Relationship Id="rId84" Type="http://schemas.openxmlformats.org/officeDocument/2006/relationships/slide" Target="slides/slide76.xml"/><Relationship Id="rId83" Type="http://schemas.openxmlformats.org/officeDocument/2006/relationships/slide" Target="slides/slide75.xml"/><Relationship Id="rId86" Type="http://schemas.openxmlformats.org/officeDocument/2006/relationships/slide" Target="slides/slide78.xml"/><Relationship Id="rId85" Type="http://schemas.openxmlformats.org/officeDocument/2006/relationships/slide" Target="slides/slide77.xml"/><Relationship Id="rId88" Type="http://schemas.openxmlformats.org/officeDocument/2006/relationships/slide" Target="slides/slide80.xml"/><Relationship Id="rId87" Type="http://schemas.openxmlformats.org/officeDocument/2006/relationships/slide" Target="slides/slide79.xml"/><Relationship Id="rId89" Type="http://schemas.openxmlformats.org/officeDocument/2006/relationships/slide" Target="slides/slide81.xml"/><Relationship Id="rId80" Type="http://schemas.openxmlformats.org/officeDocument/2006/relationships/slide" Target="slides/slide72.xml"/><Relationship Id="rId82" Type="http://schemas.openxmlformats.org/officeDocument/2006/relationships/slide" Target="slides/slide74.xml"/><Relationship Id="rId81" Type="http://schemas.openxmlformats.org/officeDocument/2006/relationships/slide" Target="slides/slide73.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1.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notesMaster" Target="notesMasters/notesMaster1.xml"/><Relationship Id="rId73" Type="http://schemas.openxmlformats.org/officeDocument/2006/relationships/slide" Target="slides/slide65.xml"/><Relationship Id="rId72" Type="http://schemas.openxmlformats.org/officeDocument/2006/relationships/slide" Target="slides/slide64.xml"/><Relationship Id="rId75" Type="http://schemas.openxmlformats.org/officeDocument/2006/relationships/slide" Target="slides/slide67.xml"/><Relationship Id="rId74" Type="http://schemas.openxmlformats.org/officeDocument/2006/relationships/slide" Target="slides/slide66.xml"/><Relationship Id="rId77" Type="http://schemas.openxmlformats.org/officeDocument/2006/relationships/slide" Target="slides/slide69.xml"/><Relationship Id="rId76" Type="http://schemas.openxmlformats.org/officeDocument/2006/relationships/slide" Target="slides/slide68.xml"/><Relationship Id="rId79" Type="http://schemas.openxmlformats.org/officeDocument/2006/relationships/slide" Target="slides/slide71.xml"/><Relationship Id="rId78" Type="http://schemas.openxmlformats.org/officeDocument/2006/relationships/slide" Target="slides/slide70.xml"/><Relationship Id="rId71" Type="http://schemas.openxmlformats.org/officeDocument/2006/relationships/slide" Target="slides/slide63.xml"/><Relationship Id="rId70" Type="http://schemas.openxmlformats.org/officeDocument/2006/relationships/slide" Target="slides/slide62.xml"/><Relationship Id="rId132" Type="http://schemas.openxmlformats.org/officeDocument/2006/relationships/font" Target="fonts/HelveticaNeueLight-boldItalic.fntdata"/><Relationship Id="rId131" Type="http://schemas.openxmlformats.org/officeDocument/2006/relationships/font" Target="fonts/HelveticaNeueLight-italic.fntdata"/><Relationship Id="rId130" Type="http://schemas.openxmlformats.org/officeDocument/2006/relationships/font" Target="fonts/HelveticaNeueLight-bold.fntdata"/><Relationship Id="rId62" Type="http://schemas.openxmlformats.org/officeDocument/2006/relationships/slide" Target="slides/slide54.xml"/><Relationship Id="rId61" Type="http://schemas.openxmlformats.org/officeDocument/2006/relationships/slide" Target="slides/slide53.xml"/><Relationship Id="rId64" Type="http://schemas.openxmlformats.org/officeDocument/2006/relationships/slide" Target="slides/slide56.xml"/><Relationship Id="rId63" Type="http://schemas.openxmlformats.org/officeDocument/2006/relationships/slide" Target="slides/slide55.xml"/><Relationship Id="rId66" Type="http://schemas.openxmlformats.org/officeDocument/2006/relationships/slide" Target="slides/slide58.xml"/><Relationship Id="rId65" Type="http://schemas.openxmlformats.org/officeDocument/2006/relationships/slide" Target="slides/slide57.xml"/><Relationship Id="rId68" Type="http://schemas.openxmlformats.org/officeDocument/2006/relationships/slide" Target="slides/slide60.xml"/><Relationship Id="rId67" Type="http://schemas.openxmlformats.org/officeDocument/2006/relationships/slide" Target="slides/slide59.xml"/><Relationship Id="rId60" Type="http://schemas.openxmlformats.org/officeDocument/2006/relationships/slide" Target="slides/slide52.xml"/><Relationship Id="rId69" Type="http://schemas.openxmlformats.org/officeDocument/2006/relationships/slide" Target="slides/slide61.xml"/><Relationship Id="rId51" Type="http://schemas.openxmlformats.org/officeDocument/2006/relationships/slide" Target="slides/slide43.xml"/><Relationship Id="rId50" Type="http://schemas.openxmlformats.org/officeDocument/2006/relationships/slide" Target="slides/slide42.xml"/><Relationship Id="rId53" Type="http://schemas.openxmlformats.org/officeDocument/2006/relationships/slide" Target="slides/slide45.xml"/><Relationship Id="rId52" Type="http://schemas.openxmlformats.org/officeDocument/2006/relationships/slide" Target="slides/slide44.xml"/><Relationship Id="rId55" Type="http://schemas.openxmlformats.org/officeDocument/2006/relationships/slide" Target="slides/slide47.xml"/><Relationship Id="rId54" Type="http://schemas.openxmlformats.org/officeDocument/2006/relationships/slide" Target="slides/slide46.xml"/><Relationship Id="rId57" Type="http://schemas.openxmlformats.org/officeDocument/2006/relationships/slide" Target="slides/slide49.xml"/><Relationship Id="rId56" Type="http://schemas.openxmlformats.org/officeDocument/2006/relationships/slide" Target="slides/slide48.xml"/><Relationship Id="rId59" Type="http://schemas.openxmlformats.org/officeDocument/2006/relationships/slide" Target="slides/slide51.xml"/><Relationship Id="rId58" Type="http://schemas.openxmlformats.org/officeDocument/2006/relationships/slide" Target="slides/slide5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mailto:contenidos@coderhouse.com" TargetMode="Externa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2" name="Google Shape;142;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419">
                <a:solidFill>
                  <a:schemeClr val="dk1"/>
                </a:solidFill>
              </a:rPr>
              <a:t>Obligatoria siempre</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1" name="Google Shape;211;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419">
                <a:solidFill>
                  <a:schemeClr val="dk1"/>
                </a:solidFill>
              </a:rPr>
              <a:t>Usar para slides de sólo texto. Si no alcanza, no sobrecargar, usar otra con el mismo título para indicar que continúa el mismo módulo.</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5" name="Shape 845"/>
        <p:cNvGrpSpPr/>
        <p:nvPr/>
      </p:nvGrpSpPr>
      <p:grpSpPr>
        <a:xfrm>
          <a:off x="0" y="0"/>
          <a:ext cx="0" cy="0"/>
          <a:chOff x="0" y="0"/>
          <a:chExt cx="0" cy="0"/>
        </a:xfrm>
      </p:grpSpPr>
      <p:sp>
        <p:nvSpPr>
          <p:cNvPr id="846" name="Google Shape;846;p10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47" name="Google Shape;847;p10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419" sz="1200">
                <a:solidFill>
                  <a:schemeClr val="dk1"/>
                </a:solidFill>
                <a:highlight>
                  <a:schemeClr val="lt1"/>
                </a:highlight>
                <a:latin typeface="Helvetica Neue Light"/>
                <a:ea typeface="Helvetica Neue Light"/>
                <a:cs typeface="Helvetica Neue Light"/>
                <a:sym typeface="Helvetica Neue Light"/>
              </a:rPr>
              <a:t>Desarrollo de un desafío entregable </a:t>
            </a:r>
            <a:endParaRPr sz="1200">
              <a:solidFill>
                <a:schemeClr val="dk1"/>
              </a:solidFill>
              <a:highlight>
                <a:schemeClr val="lt1"/>
              </a:highlight>
              <a:latin typeface="Helvetica Neue Light"/>
              <a:ea typeface="Helvetica Neue Light"/>
              <a:cs typeface="Helvetica Neue Light"/>
              <a:sym typeface="Helvetica Neue Light"/>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2" name="Shape 852"/>
        <p:cNvGrpSpPr/>
        <p:nvPr/>
      </p:nvGrpSpPr>
      <p:grpSpPr>
        <a:xfrm>
          <a:off x="0" y="0"/>
          <a:ext cx="0" cy="0"/>
          <a:chOff x="0" y="0"/>
          <a:chExt cx="0" cy="0"/>
        </a:xfrm>
      </p:grpSpPr>
      <p:sp>
        <p:nvSpPr>
          <p:cNvPr id="853" name="Google Shape;853;p10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54" name="Google Shape;854;p10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0" name="Shape 860"/>
        <p:cNvGrpSpPr/>
        <p:nvPr/>
      </p:nvGrpSpPr>
      <p:grpSpPr>
        <a:xfrm>
          <a:off x="0" y="0"/>
          <a:ext cx="0" cy="0"/>
          <a:chOff x="0" y="0"/>
          <a:chExt cx="0" cy="0"/>
        </a:xfrm>
      </p:grpSpPr>
      <p:sp>
        <p:nvSpPr>
          <p:cNvPr id="861" name="Google Shape;861;p10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62" name="Google Shape;862;p10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419" sz="1200">
                <a:solidFill>
                  <a:schemeClr val="dk1"/>
                </a:solidFill>
                <a:highlight>
                  <a:schemeClr val="lt1"/>
                </a:highlight>
                <a:latin typeface="Helvetica Neue Light"/>
                <a:ea typeface="Helvetica Neue Light"/>
                <a:cs typeface="Helvetica Neue Light"/>
                <a:sym typeface="Helvetica Neue Light"/>
              </a:rPr>
              <a:t>Desarrollo de un desafío entregable </a:t>
            </a:r>
            <a:endParaRPr sz="1200">
              <a:solidFill>
                <a:schemeClr val="dk1"/>
              </a:solidFill>
              <a:highlight>
                <a:schemeClr val="lt1"/>
              </a:highlight>
              <a:latin typeface="Helvetica Neue Light"/>
              <a:ea typeface="Helvetica Neue Light"/>
              <a:cs typeface="Helvetica Neue Light"/>
              <a:sym typeface="Helvetica Neue Light"/>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7" name="Shape 867"/>
        <p:cNvGrpSpPr/>
        <p:nvPr/>
      </p:nvGrpSpPr>
      <p:grpSpPr>
        <a:xfrm>
          <a:off x="0" y="0"/>
          <a:ext cx="0" cy="0"/>
          <a:chOff x="0" y="0"/>
          <a:chExt cx="0" cy="0"/>
        </a:xfrm>
      </p:grpSpPr>
      <p:sp>
        <p:nvSpPr>
          <p:cNvPr id="868" name="Google Shape;868;p10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69" name="Google Shape;869;p10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419" sz="1200">
                <a:solidFill>
                  <a:schemeClr val="dk1"/>
                </a:solidFill>
                <a:highlight>
                  <a:schemeClr val="lt1"/>
                </a:highlight>
                <a:latin typeface="Helvetica Neue Light"/>
                <a:ea typeface="Helvetica Neue Light"/>
                <a:cs typeface="Helvetica Neue Light"/>
                <a:sym typeface="Helvetica Neue Light"/>
              </a:rPr>
              <a:t>Desarrollo de un desafío entregable </a:t>
            </a:r>
            <a:endParaRPr sz="1200">
              <a:solidFill>
                <a:schemeClr val="dk1"/>
              </a:solidFill>
              <a:highlight>
                <a:schemeClr val="lt1"/>
              </a:highlight>
              <a:latin typeface="Helvetica Neue Light"/>
              <a:ea typeface="Helvetica Neue Light"/>
              <a:cs typeface="Helvetica Neue Light"/>
              <a:sym typeface="Helvetica Neue Light"/>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7" name="Shape 877"/>
        <p:cNvGrpSpPr/>
        <p:nvPr/>
      </p:nvGrpSpPr>
      <p:grpSpPr>
        <a:xfrm>
          <a:off x="0" y="0"/>
          <a:ext cx="0" cy="0"/>
          <a:chOff x="0" y="0"/>
          <a:chExt cx="0" cy="0"/>
        </a:xfrm>
      </p:grpSpPr>
      <p:sp>
        <p:nvSpPr>
          <p:cNvPr id="878" name="Google Shape;878;p10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79" name="Google Shape;879;p10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419">
                <a:solidFill>
                  <a:schemeClr val="dk1"/>
                </a:solidFill>
              </a:rPr>
              <a:t>Obligatoria siempre.</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3" name="Shape 883"/>
        <p:cNvGrpSpPr/>
        <p:nvPr/>
      </p:nvGrpSpPr>
      <p:grpSpPr>
        <a:xfrm>
          <a:off x="0" y="0"/>
          <a:ext cx="0" cy="0"/>
          <a:chOff x="0" y="0"/>
          <a:chExt cx="0" cy="0"/>
        </a:xfrm>
      </p:grpSpPr>
      <p:sp>
        <p:nvSpPr>
          <p:cNvPr id="884" name="Google Shape;884;p10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85" name="Google Shape;885;p10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419">
                <a:solidFill>
                  <a:schemeClr val="dk1"/>
                </a:solidFill>
              </a:rPr>
              <a:t>Obligatoria siempre. Completar el resumen con palabras claves de lo visto.</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9" name="Shape 889"/>
        <p:cNvGrpSpPr/>
        <p:nvPr/>
      </p:nvGrpSpPr>
      <p:grpSpPr>
        <a:xfrm>
          <a:off x="0" y="0"/>
          <a:ext cx="0" cy="0"/>
          <a:chOff x="0" y="0"/>
          <a:chExt cx="0" cy="0"/>
        </a:xfrm>
      </p:grpSpPr>
      <p:sp>
        <p:nvSpPr>
          <p:cNvPr id="890" name="Google Shape;890;p10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91" name="Google Shape;891;p10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419">
                <a:solidFill>
                  <a:schemeClr val="dk1"/>
                </a:solidFill>
              </a:rPr>
              <a:t>Obligatoria siempre.</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1" name="Google Shape;221;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419">
                <a:solidFill>
                  <a:schemeClr val="dk1"/>
                </a:solidFill>
              </a:rPr>
              <a:t>Usar para slides de sólo texto. Si no alcanza, no sobrecargar, usar otra con el mismo título para indicar que continúa el mismo módulo.</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8" name="Google Shape;228;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419">
                <a:solidFill>
                  <a:schemeClr val="dk1"/>
                </a:solidFill>
              </a:rPr>
              <a:t>Duración: 5/10 minutos</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s-419">
                <a:solidFill>
                  <a:schemeClr val="dk1"/>
                </a:solidFill>
              </a:rPr>
              <a:t>Objetivos: Dar ejemplos sobre la syntaxis pro de Javascript.</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s-419">
                <a:solidFill>
                  <a:schemeClr val="dk1"/>
                </a:solidFill>
              </a:rPr>
              <a:t>Modalidad de agrupamiento: en vivo.</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s-419">
                <a:solidFill>
                  <a:schemeClr val="dk1"/>
                </a:solidFill>
              </a:rPr>
              <a:t>Observaciones/notas: Puedes explicar casos reales de uso.</a:t>
            </a:r>
            <a:endParaRPr>
              <a:solidFill>
                <a:schemeClr val="dk1"/>
              </a:solidFill>
            </a:endParaRPr>
          </a:p>
          <a:p>
            <a:pPr indent="0" lvl="0" marL="0" rtl="0" algn="l">
              <a:lnSpc>
                <a:spcPct val="100000"/>
              </a:lnSpc>
              <a:spcBef>
                <a:spcPts val="0"/>
              </a:spcBef>
              <a:spcAft>
                <a:spcPts val="0"/>
              </a:spcAft>
              <a:buSzPts val="1100"/>
              <a:buNone/>
            </a:pPr>
            <a:r>
              <a:t/>
            </a:r>
            <a:endParaRPr>
              <a:solidFill>
                <a:schemeClr val="dk1"/>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7" name="Google Shape;237;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4" name="Google Shape;244;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419">
                <a:solidFill>
                  <a:schemeClr val="dk1"/>
                </a:solidFill>
              </a:rPr>
              <a:t>Usar para los módulos más importantes de la clase, donde se introducen conceptos que se ven en varios slides. No hay que usarla para todos los módulos.</a:t>
            </a:r>
            <a:endParaRPr>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p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9" name="Google Shape;249;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419">
                <a:solidFill>
                  <a:schemeClr val="dk1"/>
                </a:solidFill>
              </a:rPr>
              <a:t>Usar para los subtemas de un módulo.</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p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5" name="Google Shape;255;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p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1" name="Google Shape;261;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p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7" name="Google Shape;267;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419">
                <a:solidFill>
                  <a:schemeClr val="dk1"/>
                </a:solidFill>
              </a:rPr>
              <a:t>Usar para los subtemas de un módulo.</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p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3" name="Google Shape;273;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419">
                <a:solidFill>
                  <a:schemeClr val="dk1"/>
                </a:solidFill>
              </a:rPr>
              <a:t>Usar para slides de sólo texto. Si no alcanza, no sobrecargar, usar otra con el mismo título para indicar que continúa el mismo módulo.</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9" name="Google Shape;149;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419"/>
              <a:t>Obligatoria siempre. Es lo que queremos alcanzar una vez finalizada la clase. Recordá que se enuncian en principio con el verbo delante (por ejemplo: “Comprender…”, “Analizar…”, “conocer…”, etc).</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p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9" name="Google Shape;279;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419">
                <a:solidFill>
                  <a:schemeClr val="dk1"/>
                </a:solidFill>
              </a:rPr>
              <a:t>Usar para slides de sólo texto. Si no alcanza, no sobrecargar, usar otra con el mismo título para indicar que continúa el mismo módulo.</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p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5" name="Google Shape;285;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419">
                <a:solidFill>
                  <a:schemeClr val="dk1"/>
                </a:solidFill>
              </a:rPr>
              <a:t>Usar para slides de sólo texto. Si no alcanza, no sobrecargar, usar otra con el mismo título para indicar que continúa el mismo módulo.</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p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1" name="Google Shape;291;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419">
                <a:solidFill>
                  <a:schemeClr val="dk1"/>
                </a:solidFill>
              </a:rPr>
              <a:t>Usar para slides de sólo texto. Si no alcanza, no sobrecargar, usar otra con el mismo título para indicar que continúa el mismo módulo.</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p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7" name="Google Shape;297;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419">
                <a:solidFill>
                  <a:schemeClr val="dk1"/>
                </a:solidFill>
              </a:rPr>
              <a:t>Usar para slides de sólo texto. Si no alcanza, no sobrecargar, usar otra con el mismo título para indicar que continúa el mismo módulo.</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p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3" name="Google Shape;303;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419">
                <a:solidFill>
                  <a:schemeClr val="dk1"/>
                </a:solidFill>
              </a:rPr>
              <a:t>Usar para slides de sólo texto. Si no alcanza, no sobrecargar, usar otra con el mismo título para indicar que continúa el mismo módulo.</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p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9" name="Google Shape;309;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419">
                <a:solidFill>
                  <a:schemeClr val="dk1"/>
                </a:solidFill>
              </a:rPr>
              <a:t>Usar para slides de sólo texto. Si no alcanza, no sobrecargar, usar otra con el mismo título para indicar que continúa el mismo módulo.</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p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5" name="Google Shape;315;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419">
                <a:solidFill>
                  <a:schemeClr val="dk1"/>
                </a:solidFill>
              </a:rPr>
              <a:t>Usar para slides de sólo texto. Si no alcanza, no sobrecargar, usar otra con el mismo título para indicar que continúa el mismo módulo.</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p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3" name="Google Shape;323;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419">
                <a:solidFill>
                  <a:schemeClr val="dk1"/>
                </a:solidFill>
              </a:rPr>
              <a:t>Usar para los módulos más importantes de la clase, donde se introducen conceptos que se ven en varios slides. No hay que usarla para todos los módulos.</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p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8" name="Google Shape;328;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p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4" name="Google Shape;334;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419">
                <a:solidFill>
                  <a:schemeClr val="dk1"/>
                </a:solidFill>
              </a:rPr>
              <a:t>Usar para slides de imagen completa.</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7" name="Google Shape;157;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p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2" name="Google Shape;342;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p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8" name="Google Shape;348;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p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5" name="Google Shape;355;p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p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3" name="Google Shape;363;p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p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1" name="Google Shape;371;p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419">
                <a:solidFill>
                  <a:schemeClr val="dk1"/>
                </a:solidFill>
              </a:rPr>
              <a:t>Usar para los módulos más importantes de la clase, donde se introducen conceptos que se ven en varios slides. No hay que usarla para todos los módulos.</a:t>
            </a:r>
            <a:endParaRPr>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p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6" name="Google Shape;376;p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419">
                <a:solidFill>
                  <a:schemeClr val="dk1"/>
                </a:solidFill>
              </a:rPr>
              <a:t>Usar para los subtemas de un módulo.</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p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2" name="Google Shape;382;p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419">
                <a:solidFill>
                  <a:schemeClr val="dk1"/>
                </a:solidFill>
              </a:rPr>
              <a:t>Usar para slides de sólo texto. Si no alcanza, no sobrecargar, usar otra con el mismo título para indicar que continúa el mismo módulo.</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p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1" name="Google Shape;391;p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419">
                <a:solidFill>
                  <a:schemeClr val="dk1"/>
                </a:solidFill>
              </a:rPr>
              <a:t>Usar para los módulos más importantes de la clase, donde se introducen conceptos que se ven en varios slides. No hay que usarla para todos los módulos.</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p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6" name="Google Shape;396;p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419">
                <a:solidFill>
                  <a:schemeClr val="dk1"/>
                </a:solidFill>
              </a:rPr>
              <a:t>Usar para los subtemas de un módulo.</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p3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2" name="Google Shape;402;p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419">
                <a:solidFill>
                  <a:schemeClr val="dk1"/>
                </a:solidFill>
              </a:rPr>
              <a:t>Usar para slides de sólo texto. Si no alcanza, no sobrecargar, usar otra con el mismo título para indicar que continúa el mismo módulo.</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6" name="Google Shape;166;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p4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0" name="Google Shape;410;p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p4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6" name="Google Shape;416;p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419">
                <a:solidFill>
                  <a:schemeClr val="dk1"/>
                </a:solidFill>
              </a:rPr>
              <a:t>Usar para los subtemas de un módulo.</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p4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2" name="Google Shape;422;p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419">
                <a:solidFill>
                  <a:schemeClr val="dk1"/>
                </a:solidFill>
              </a:rPr>
              <a:t>Usar para slides de sólo texto. Si no alcanza, no sobrecargar, usar otra con el mismo título para indicar que continúa el mismo módulo.</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p4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1" name="Google Shape;431;p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419">
                <a:solidFill>
                  <a:schemeClr val="dk1"/>
                </a:solidFill>
              </a:rPr>
              <a:t>Usar para slides de sólo texto. Si no alcanza, no sobrecargar, usar otra con el mismo título para indicar que continúa el mismo módulo.</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p4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9" name="Google Shape;439;p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419">
                <a:solidFill>
                  <a:schemeClr val="dk1"/>
                </a:solidFill>
              </a:rPr>
              <a:t>Usar para slides de sólo texto. Si no alcanza, no sobrecargar, usar otra con el mismo título para indicar que continúa el mismo módulo.</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p4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7" name="Google Shape;447;p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419">
                <a:solidFill>
                  <a:schemeClr val="dk1"/>
                </a:solidFill>
              </a:rPr>
              <a:t>Usar para slides de sólo texto. Si no alcanza, no sobrecargar, usar otra con el mismo título para indicar que continúa el mismo módulo.</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p4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4" name="Google Shape;454;p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419">
                <a:solidFill>
                  <a:schemeClr val="dk1"/>
                </a:solidFill>
              </a:rPr>
              <a:t>Usar para slides de sólo texto. Si no alcanza, no sobrecargar, usar otra con el mismo título para indicar que continúa el mismo módulo.</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p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3" name="Google Shape;463;p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419">
                <a:solidFill>
                  <a:schemeClr val="dk1"/>
                </a:solidFill>
              </a:rPr>
              <a:t>Aprovechar el break para armar los breakout rooms con tutores</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p4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8" name="Google Shape;468;p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419">
                <a:solidFill>
                  <a:schemeClr val="dk1"/>
                </a:solidFill>
              </a:rPr>
              <a:t>Duración: 5/10 minutos.</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s-419">
                <a:solidFill>
                  <a:schemeClr val="dk1"/>
                </a:solidFill>
              </a:rPr>
              <a:t>Objetivos: Demostrar cómo funcionan los inline styles y las className.</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s-419">
                <a:solidFill>
                  <a:schemeClr val="dk1"/>
                </a:solidFill>
              </a:rPr>
              <a:t>Modalidad de agrupamiento: en vivo.</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SzPts val="1100"/>
              <a:buNone/>
            </a:pPr>
            <a:r>
              <a:t/>
            </a:r>
            <a:endParaRPr>
              <a:solidFill>
                <a:schemeClr val="dk1"/>
              </a:solidFill>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p4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7" name="Google Shape;477;p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419">
                <a:solidFill>
                  <a:schemeClr val="dk1"/>
                </a:solidFill>
              </a:rPr>
              <a:t>Usar para slides de sólo texto. Si no alcanza, no sobrecargar, usar otra con el mismo título para indicar que continúa el mismo módulo.</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3" name="Google Shape;173;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419">
                <a:solidFill>
                  <a:schemeClr val="dk1"/>
                </a:solidFill>
              </a:rPr>
              <a:t>Usar para los módulos más importantes de la clase, donde se introducen conceptos que se ven en varios slides. No hay que usarla para todos los módulos.</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p5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6" name="Google Shape;486;p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p5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6" name="Google Shape;496;p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p5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6" name="Google Shape;506;p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419">
                <a:solidFill>
                  <a:schemeClr val="dk1"/>
                </a:solidFill>
              </a:rPr>
              <a:t>Obligatoria siempre.</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 name="Shape 510"/>
        <p:cNvGrpSpPr/>
        <p:nvPr/>
      </p:nvGrpSpPr>
      <p:grpSpPr>
        <a:xfrm>
          <a:off x="0" y="0"/>
          <a:ext cx="0" cy="0"/>
          <a:chOff x="0" y="0"/>
          <a:chExt cx="0" cy="0"/>
        </a:xfrm>
      </p:grpSpPr>
      <p:sp>
        <p:nvSpPr>
          <p:cNvPr id="511" name="Google Shape;511;p5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2" name="Google Shape;512;p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419">
                <a:solidFill>
                  <a:schemeClr val="dk1"/>
                </a:solidFill>
              </a:rPr>
              <a:t>Portada de Material Ampliado</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 name="Shape 517"/>
        <p:cNvGrpSpPr/>
        <p:nvPr/>
      </p:nvGrpSpPr>
      <p:grpSpPr>
        <a:xfrm>
          <a:off x="0" y="0"/>
          <a:ext cx="0" cy="0"/>
          <a:chOff x="0" y="0"/>
          <a:chExt cx="0" cy="0"/>
        </a:xfrm>
      </p:grpSpPr>
      <p:sp>
        <p:nvSpPr>
          <p:cNvPr id="518" name="Google Shape;518;p5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9" name="Google Shape;519;p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419">
                <a:solidFill>
                  <a:schemeClr val="dk1"/>
                </a:solidFill>
              </a:rPr>
              <a:t>Usar para que los estudiantes puedan explorar en sus casas los recursos vistos en clase: libros, artículos, herramientas, websites, videos (ajenos a Coder)</a:t>
            </a:r>
            <a:endParaRPr>
              <a:solidFill>
                <a:schemeClr val="dk1"/>
              </a:solidFill>
            </a:endParaRPr>
          </a:p>
          <a:p>
            <a:pPr indent="0" lvl="0" marL="0" rtl="0" algn="l">
              <a:lnSpc>
                <a:spcPct val="100000"/>
              </a:lnSpc>
              <a:spcBef>
                <a:spcPts val="0"/>
              </a:spcBef>
              <a:spcAft>
                <a:spcPts val="0"/>
              </a:spcAft>
              <a:buSzPts val="1100"/>
              <a:buNone/>
            </a:pPr>
            <a:r>
              <a:rPr lang="es-419">
                <a:solidFill>
                  <a:schemeClr val="dk1"/>
                </a:solidFill>
              </a:rPr>
              <a:t>Enviar el contenido a integrar a </a:t>
            </a:r>
            <a:r>
              <a:rPr lang="es-419" u="sng">
                <a:solidFill>
                  <a:schemeClr val="hlink"/>
                </a:solidFill>
                <a:hlinkClick r:id="rId2"/>
              </a:rPr>
              <a:t>contenidos@coderhouse.com</a:t>
            </a:r>
            <a:r>
              <a:rPr lang="es-419">
                <a:solidFill>
                  <a:schemeClr val="dk1"/>
                </a:solidFill>
              </a:rPr>
              <a:t> para que lo podamos incluir en el Repositorio.</a:t>
            </a:r>
            <a:endParaRPr>
              <a:solidFill>
                <a:schemeClr val="dk1"/>
              </a:solidFill>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 name="Shape 526"/>
        <p:cNvGrpSpPr/>
        <p:nvPr/>
      </p:nvGrpSpPr>
      <p:grpSpPr>
        <a:xfrm>
          <a:off x="0" y="0"/>
          <a:ext cx="0" cy="0"/>
          <a:chOff x="0" y="0"/>
          <a:chExt cx="0" cy="0"/>
        </a:xfrm>
      </p:grpSpPr>
      <p:sp>
        <p:nvSpPr>
          <p:cNvPr id="527" name="Google Shape;527;p5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8" name="Google Shape;528;p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419">
                <a:solidFill>
                  <a:schemeClr val="dk1"/>
                </a:solidFill>
              </a:rPr>
              <a:t>Obligatoria siempre. A la hora del Break, entre 5 y 10 minutos. Considerar ubicar este espacio en un momento adecuado de la clase. Al volver, mostrar los resultados de la pregunta del anterior slide y generar un breve intercambio.</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p5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3" name="Google Shape;533;p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419">
                <a:solidFill>
                  <a:schemeClr val="dk1"/>
                </a:solidFill>
              </a:rPr>
              <a:t>Obligatoria siempre</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 name="Shape 538"/>
        <p:cNvGrpSpPr/>
        <p:nvPr/>
      </p:nvGrpSpPr>
      <p:grpSpPr>
        <a:xfrm>
          <a:off x="0" y="0"/>
          <a:ext cx="0" cy="0"/>
          <a:chOff x="0" y="0"/>
          <a:chExt cx="0" cy="0"/>
        </a:xfrm>
      </p:grpSpPr>
      <p:sp>
        <p:nvSpPr>
          <p:cNvPr id="539" name="Google Shape;539;p5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0" name="Google Shape;540;p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p5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9" name="Google Shape;549;p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4" name="Shape 554"/>
        <p:cNvGrpSpPr/>
        <p:nvPr/>
      </p:nvGrpSpPr>
      <p:grpSpPr>
        <a:xfrm>
          <a:off x="0" y="0"/>
          <a:ext cx="0" cy="0"/>
          <a:chOff x="0" y="0"/>
          <a:chExt cx="0" cy="0"/>
        </a:xfrm>
      </p:grpSpPr>
      <p:sp>
        <p:nvSpPr>
          <p:cNvPr id="555" name="Google Shape;555;p5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6" name="Google Shape;556;p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419">
                <a:solidFill>
                  <a:schemeClr val="dk1"/>
                </a:solidFill>
              </a:rPr>
              <a:t>Usar para los módulos más importantes de la clase, donde se introducen conceptos que se ven en varios slides. No hay que usarla para todos los módulos.</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8" name="Google Shape;178;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419">
                <a:solidFill>
                  <a:schemeClr val="dk1"/>
                </a:solidFill>
              </a:rPr>
              <a:t>Usar para los subtemas de un módulo.</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 name="Shape 559"/>
        <p:cNvGrpSpPr/>
        <p:nvPr/>
      </p:nvGrpSpPr>
      <p:grpSpPr>
        <a:xfrm>
          <a:off x="0" y="0"/>
          <a:ext cx="0" cy="0"/>
          <a:chOff x="0" y="0"/>
          <a:chExt cx="0" cy="0"/>
        </a:xfrm>
      </p:grpSpPr>
      <p:sp>
        <p:nvSpPr>
          <p:cNvPr id="560" name="Google Shape;560;p6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1" name="Google Shape;561;p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419">
                <a:solidFill>
                  <a:schemeClr val="dk1"/>
                </a:solidFill>
              </a:rPr>
              <a:t>Usar para slides de sólo texto. Si no alcanza, no sobrecargar, usar otra con el mismo título para indicar que continúa el mismo módulo.</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6" name="Shape 566"/>
        <p:cNvGrpSpPr/>
        <p:nvPr/>
      </p:nvGrpSpPr>
      <p:grpSpPr>
        <a:xfrm>
          <a:off x="0" y="0"/>
          <a:ext cx="0" cy="0"/>
          <a:chOff x="0" y="0"/>
          <a:chExt cx="0" cy="0"/>
        </a:xfrm>
      </p:grpSpPr>
      <p:sp>
        <p:nvSpPr>
          <p:cNvPr id="567" name="Google Shape;567;p6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8" name="Google Shape;568;p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419">
                <a:solidFill>
                  <a:schemeClr val="dk1"/>
                </a:solidFill>
              </a:rPr>
              <a:t>Usar para slides de sólo texto. Si no alcanza, no sobrecargar, usar otra con el mismo título para indicar que continúa el mismo módulo.</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 name="Shape 574"/>
        <p:cNvGrpSpPr/>
        <p:nvPr/>
      </p:nvGrpSpPr>
      <p:grpSpPr>
        <a:xfrm>
          <a:off x="0" y="0"/>
          <a:ext cx="0" cy="0"/>
          <a:chOff x="0" y="0"/>
          <a:chExt cx="0" cy="0"/>
        </a:xfrm>
      </p:grpSpPr>
      <p:sp>
        <p:nvSpPr>
          <p:cNvPr id="575" name="Google Shape;575;p6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6" name="Google Shape;576;p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9" name="Shape 579"/>
        <p:cNvGrpSpPr/>
        <p:nvPr/>
      </p:nvGrpSpPr>
      <p:grpSpPr>
        <a:xfrm>
          <a:off x="0" y="0"/>
          <a:ext cx="0" cy="0"/>
          <a:chOff x="0" y="0"/>
          <a:chExt cx="0" cy="0"/>
        </a:xfrm>
      </p:grpSpPr>
      <p:sp>
        <p:nvSpPr>
          <p:cNvPr id="580" name="Google Shape;580;p6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1" name="Google Shape;581;p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419">
                <a:solidFill>
                  <a:schemeClr val="dk1"/>
                </a:solidFill>
              </a:rPr>
              <a:t>No va, es para guiar el uso del template.</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6" name="Shape 586"/>
        <p:cNvGrpSpPr/>
        <p:nvPr/>
      </p:nvGrpSpPr>
      <p:grpSpPr>
        <a:xfrm>
          <a:off x="0" y="0"/>
          <a:ext cx="0" cy="0"/>
          <a:chOff x="0" y="0"/>
          <a:chExt cx="0" cy="0"/>
        </a:xfrm>
      </p:grpSpPr>
      <p:sp>
        <p:nvSpPr>
          <p:cNvPr id="587" name="Google Shape;587;p6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8" name="Google Shape;588;p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419">
                <a:solidFill>
                  <a:schemeClr val="dk1"/>
                </a:solidFill>
              </a:rPr>
              <a:t>Usar para los subtemas de un módulo.</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2" name="Shape 592"/>
        <p:cNvGrpSpPr/>
        <p:nvPr/>
      </p:nvGrpSpPr>
      <p:grpSpPr>
        <a:xfrm>
          <a:off x="0" y="0"/>
          <a:ext cx="0" cy="0"/>
          <a:chOff x="0" y="0"/>
          <a:chExt cx="0" cy="0"/>
        </a:xfrm>
      </p:grpSpPr>
      <p:sp>
        <p:nvSpPr>
          <p:cNvPr id="593" name="Google Shape;593;p6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4" name="Google Shape;594;p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8" name="Shape 598"/>
        <p:cNvGrpSpPr/>
        <p:nvPr/>
      </p:nvGrpSpPr>
      <p:grpSpPr>
        <a:xfrm>
          <a:off x="0" y="0"/>
          <a:ext cx="0" cy="0"/>
          <a:chOff x="0" y="0"/>
          <a:chExt cx="0" cy="0"/>
        </a:xfrm>
      </p:grpSpPr>
      <p:sp>
        <p:nvSpPr>
          <p:cNvPr id="599" name="Google Shape;599;p6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0" name="Google Shape;600;p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4" name="Shape 604"/>
        <p:cNvGrpSpPr/>
        <p:nvPr/>
      </p:nvGrpSpPr>
      <p:grpSpPr>
        <a:xfrm>
          <a:off x="0" y="0"/>
          <a:ext cx="0" cy="0"/>
          <a:chOff x="0" y="0"/>
          <a:chExt cx="0" cy="0"/>
        </a:xfrm>
      </p:grpSpPr>
      <p:sp>
        <p:nvSpPr>
          <p:cNvPr id="605" name="Google Shape;605;p6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6" name="Google Shape;606;p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2" name="Shape 612"/>
        <p:cNvGrpSpPr/>
        <p:nvPr/>
      </p:nvGrpSpPr>
      <p:grpSpPr>
        <a:xfrm>
          <a:off x="0" y="0"/>
          <a:ext cx="0" cy="0"/>
          <a:chOff x="0" y="0"/>
          <a:chExt cx="0" cy="0"/>
        </a:xfrm>
      </p:grpSpPr>
      <p:sp>
        <p:nvSpPr>
          <p:cNvPr id="613" name="Google Shape;613;p6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4" name="Google Shape;614;p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9" name="Shape 619"/>
        <p:cNvGrpSpPr/>
        <p:nvPr/>
      </p:nvGrpSpPr>
      <p:grpSpPr>
        <a:xfrm>
          <a:off x="0" y="0"/>
          <a:ext cx="0" cy="0"/>
          <a:chOff x="0" y="0"/>
          <a:chExt cx="0" cy="0"/>
        </a:xfrm>
      </p:grpSpPr>
      <p:sp>
        <p:nvSpPr>
          <p:cNvPr id="620" name="Google Shape;620;p6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1" name="Google Shape;621;p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SzPts val="1100"/>
              <a:buNone/>
            </a:pPr>
            <a:r>
              <a:t/>
            </a:r>
            <a:endParaRPr>
              <a:solidFill>
                <a:schemeClr val="dk1"/>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4" name="Google Shape;184;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419">
                <a:solidFill>
                  <a:schemeClr val="dk1"/>
                </a:solidFill>
              </a:rPr>
              <a:t>Usar para slides de sólo texto. Si no alcanza, no sobrecargar, usar otra con el mismo título para indicar que continúa el mismo módulo.</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8" name="Shape 628"/>
        <p:cNvGrpSpPr/>
        <p:nvPr/>
      </p:nvGrpSpPr>
      <p:grpSpPr>
        <a:xfrm>
          <a:off x="0" y="0"/>
          <a:ext cx="0" cy="0"/>
          <a:chOff x="0" y="0"/>
          <a:chExt cx="0" cy="0"/>
        </a:xfrm>
      </p:grpSpPr>
      <p:sp>
        <p:nvSpPr>
          <p:cNvPr id="629" name="Google Shape;629;p7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0" name="Google Shape;630;p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419">
                <a:solidFill>
                  <a:schemeClr val="dk1"/>
                </a:solidFill>
              </a:rPr>
              <a:t>Usar para slides de sólo texto. Si no alcanza, no sobrecargar, usar otra con el mismo título para indicar que continúa el mismo módulo.</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5" name="Shape 635"/>
        <p:cNvGrpSpPr/>
        <p:nvPr/>
      </p:nvGrpSpPr>
      <p:grpSpPr>
        <a:xfrm>
          <a:off x="0" y="0"/>
          <a:ext cx="0" cy="0"/>
          <a:chOff x="0" y="0"/>
          <a:chExt cx="0" cy="0"/>
        </a:xfrm>
      </p:grpSpPr>
      <p:sp>
        <p:nvSpPr>
          <p:cNvPr id="636" name="Google Shape;636;p7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7" name="Google Shape;637;p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419">
                <a:solidFill>
                  <a:schemeClr val="dk1"/>
                </a:solidFill>
              </a:rPr>
              <a:t>Usar para slides de sólo texto. Si no alcanza, no sobrecargar, usar otra con el mismo título para indicar que continúa el mismo módulo.</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4" name="Shape 644"/>
        <p:cNvGrpSpPr/>
        <p:nvPr/>
      </p:nvGrpSpPr>
      <p:grpSpPr>
        <a:xfrm>
          <a:off x="0" y="0"/>
          <a:ext cx="0" cy="0"/>
          <a:chOff x="0" y="0"/>
          <a:chExt cx="0" cy="0"/>
        </a:xfrm>
      </p:grpSpPr>
      <p:sp>
        <p:nvSpPr>
          <p:cNvPr id="645" name="Google Shape;645;p7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6" name="Google Shape;646;p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419">
                <a:solidFill>
                  <a:schemeClr val="dk1"/>
                </a:solidFill>
              </a:rPr>
              <a:t>Usar para slides de texto con imagen.</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3" name="Shape 653"/>
        <p:cNvGrpSpPr/>
        <p:nvPr/>
      </p:nvGrpSpPr>
      <p:grpSpPr>
        <a:xfrm>
          <a:off x="0" y="0"/>
          <a:ext cx="0" cy="0"/>
          <a:chOff x="0" y="0"/>
          <a:chExt cx="0" cy="0"/>
        </a:xfrm>
      </p:grpSpPr>
      <p:sp>
        <p:nvSpPr>
          <p:cNvPr id="654" name="Google Shape;654;p7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5" name="Google Shape;655;p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419">
                <a:solidFill>
                  <a:schemeClr val="dk1"/>
                </a:solidFill>
              </a:rPr>
              <a:t>Usar para slides de texto con imagen.</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0" name="Shape 660"/>
        <p:cNvGrpSpPr/>
        <p:nvPr/>
      </p:nvGrpSpPr>
      <p:grpSpPr>
        <a:xfrm>
          <a:off x="0" y="0"/>
          <a:ext cx="0" cy="0"/>
          <a:chOff x="0" y="0"/>
          <a:chExt cx="0" cy="0"/>
        </a:xfrm>
      </p:grpSpPr>
      <p:sp>
        <p:nvSpPr>
          <p:cNvPr id="661" name="Google Shape;661;p7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2" name="Google Shape;662;p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419">
                <a:solidFill>
                  <a:schemeClr val="dk1"/>
                </a:solidFill>
              </a:rPr>
              <a:t>Usar para slides de sólo texto. Si no alcanza, no sobrecargar, usar otra con el mismo título para indicar que continúa el mismo módulo.</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7" name="Shape 667"/>
        <p:cNvGrpSpPr/>
        <p:nvPr/>
      </p:nvGrpSpPr>
      <p:grpSpPr>
        <a:xfrm>
          <a:off x="0" y="0"/>
          <a:ext cx="0" cy="0"/>
          <a:chOff x="0" y="0"/>
          <a:chExt cx="0" cy="0"/>
        </a:xfrm>
      </p:grpSpPr>
      <p:sp>
        <p:nvSpPr>
          <p:cNvPr id="668" name="Google Shape;668;p7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9" name="Google Shape;669;p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419">
                <a:solidFill>
                  <a:schemeClr val="dk1"/>
                </a:solidFill>
              </a:rPr>
              <a:t>Usar para los subtemas de un módulo.</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3" name="Shape 673"/>
        <p:cNvGrpSpPr/>
        <p:nvPr/>
      </p:nvGrpSpPr>
      <p:grpSpPr>
        <a:xfrm>
          <a:off x="0" y="0"/>
          <a:ext cx="0" cy="0"/>
          <a:chOff x="0" y="0"/>
          <a:chExt cx="0" cy="0"/>
        </a:xfrm>
      </p:grpSpPr>
      <p:sp>
        <p:nvSpPr>
          <p:cNvPr id="674" name="Google Shape;674;p7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5" name="Google Shape;675;p7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2" name="Shape 682"/>
        <p:cNvGrpSpPr/>
        <p:nvPr/>
      </p:nvGrpSpPr>
      <p:grpSpPr>
        <a:xfrm>
          <a:off x="0" y="0"/>
          <a:ext cx="0" cy="0"/>
          <a:chOff x="0" y="0"/>
          <a:chExt cx="0" cy="0"/>
        </a:xfrm>
      </p:grpSpPr>
      <p:sp>
        <p:nvSpPr>
          <p:cNvPr id="683" name="Google Shape;683;p7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4" name="Google Shape;684;p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419">
                <a:solidFill>
                  <a:schemeClr val="dk1"/>
                </a:solidFill>
              </a:rPr>
              <a:t>No va, es para guiar el uso del template.</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9" name="Shape 689"/>
        <p:cNvGrpSpPr/>
        <p:nvPr/>
      </p:nvGrpSpPr>
      <p:grpSpPr>
        <a:xfrm>
          <a:off x="0" y="0"/>
          <a:ext cx="0" cy="0"/>
          <a:chOff x="0" y="0"/>
          <a:chExt cx="0" cy="0"/>
        </a:xfrm>
      </p:grpSpPr>
      <p:sp>
        <p:nvSpPr>
          <p:cNvPr id="690" name="Google Shape;690;p7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1" name="Google Shape;691;p7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419">
                <a:solidFill>
                  <a:schemeClr val="dk1"/>
                </a:solidFill>
              </a:rPr>
              <a:t>Usar para slides de texto con imagen.</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7" name="Shape 697"/>
        <p:cNvGrpSpPr/>
        <p:nvPr/>
      </p:nvGrpSpPr>
      <p:grpSpPr>
        <a:xfrm>
          <a:off x="0" y="0"/>
          <a:ext cx="0" cy="0"/>
          <a:chOff x="0" y="0"/>
          <a:chExt cx="0" cy="0"/>
        </a:xfrm>
      </p:grpSpPr>
      <p:sp>
        <p:nvSpPr>
          <p:cNvPr id="698" name="Google Shape;698;p7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9" name="Google Shape;699;p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2" name="Google Shape;192;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419">
                <a:solidFill>
                  <a:schemeClr val="dk1"/>
                </a:solidFill>
              </a:rPr>
              <a:t>Usar para slides de sólo texto. Si no alcanza, no sobrecargar, usar otra con el mismo título para indicar que continúa el mismo módulo.</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3" name="Shape 703"/>
        <p:cNvGrpSpPr/>
        <p:nvPr/>
      </p:nvGrpSpPr>
      <p:grpSpPr>
        <a:xfrm>
          <a:off x="0" y="0"/>
          <a:ext cx="0" cy="0"/>
          <a:chOff x="0" y="0"/>
          <a:chExt cx="0" cy="0"/>
        </a:xfrm>
      </p:grpSpPr>
      <p:sp>
        <p:nvSpPr>
          <p:cNvPr id="704" name="Google Shape;704;p8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05" name="Google Shape;705;p8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9" name="Shape 709"/>
        <p:cNvGrpSpPr/>
        <p:nvPr/>
      </p:nvGrpSpPr>
      <p:grpSpPr>
        <a:xfrm>
          <a:off x="0" y="0"/>
          <a:ext cx="0" cy="0"/>
          <a:chOff x="0" y="0"/>
          <a:chExt cx="0" cy="0"/>
        </a:xfrm>
      </p:grpSpPr>
      <p:sp>
        <p:nvSpPr>
          <p:cNvPr id="710" name="Google Shape;710;p8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11" name="Google Shape;711;p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6" name="Shape 716"/>
        <p:cNvGrpSpPr/>
        <p:nvPr/>
      </p:nvGrpSpPr>
      <p:grpSpPr>
        <a:xfrm>
          <a:off x="0" y="0"/>
          <a:ext cx="0" cy="0"/>
          <a:chOff x="0" y="0"/>
          <a:chExt cx="0" cy="0"/>
        </a:xfrm>
      </p:grpSpPr>
      <p:sp>
        <p:nvSpPr>
          <p:cNvPr id="717" name="Google Shape;717;p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18" name="Google Shape;718;p8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419">
                <a:solidFill>
                  <a:schemeClr val="dk1"/>
                </a:solidFill>
              </a:rPr>
              <a:t>Aprovechar el break para armar los breakout rooms con tutores</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1" name="Shape 721"/>
        <p:cNvGrpSpPr/>
        <p:nvPr/>
      </p:nvGrpSpPr>
      <p:grpSpPr>
        <a:xfrm>
          <a:off x="0" y="0"/>
          <a:ext cx="0" cy="0"/>
          <a:chOff x="0" y="0"/>
          <a:chExt cx="0" cy="0"/>
        </a:xfrm>
      </p:grpSpPr>
      <p:sp>
        <p:nvSpPr>
          <p:cNvPr id="722" name="Google Shape;722;p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23" name="Google Shape;723;p8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419"/>
              <a:t>Duración: 15/20 minutos.</a:t>
            </a:r>
            <a:endParaRPr/>
          </a:p>
          <a:p>
            <a:pPr indent="0" lvl="0" marL="0" rtl="0" algn="l">
              <a:lnSpc>
                <a:spcPct val="100000"/>
              </a:lnSpc>
              <a:spcBef>
                <a:spcPts val="0"/>
              </a:spcBef>
              <a:spcAft>
                <a:spcPts val="0"/>
              </a:spcAft>
              <a:buClr>
                <a:schemeClr val="dk1"/>
              </a:buClr>
              <a:buSzPts val="1100"/>
              <a:buFont typeface="Arial"/>
              <a:buNone/>
            </a:pPr>
            <a:r>
              <a:rPr lang="es-419"/>
              <a:t>Objetivos: Crear un componente de Navbar e importarlo en App.js.</a:t>
            </a:r>
            <a:endParaRPr/>
          </a:p>
          <a:p>
            <a:pPr indent="0" lvl="0" marL="0" rtl="0" algn="l">
              <a:lnSpc>
                <a:spcPct val="100000"/>
              </a:lnSpc>
              <a:spcBef>
                <a:spcPts val="0"/>
              </a:spcBef>
              <a:spcAft>
                <a:spcPts val="0"/>
              </a:spcAft>
              <a:buClr>
                <a:schemeClr val="dk1"/>
              </a:buClr>
              <a:buSzPts val="1100"/>
              <a:buFont typeface="Arial"/>
              <a:buNone/>
            </a:pPr>
            <a:r>
              <a:rPr lang="es-419"/>
              <a:t>Modalidad de agrupamiento: Sería ideal dividir la clase en breakout rooms, donde los/as tutores/as tengan una sala con sus estudiantes a cargo para realizar este desafío.</a:t>
            </a:r>
            <a:endParaRPr/>
          </a:p>
          <a:p>
            <a:pPr indent="0" lvl="0" marL="0" rtl="0" algn="l">
              <a:lnSpc>
                <a:spcPct val="100000"/>
              </a:lnSpc>
              <a:spcBef>
                <a:spcPts val="0"/>
              </a:spcBef>
              <a:spcAft>
                <a:spcPts val="0"/>
              </a:spcAft>
              <a:buClr>
                <a:schemeClr val="dk1"/>
              </a:buClr>
              <a:buSzPts val="1100"/>
              <a:buFont typeface="Arial"/>
              <a:buNone/>
            </a:pPr>
            <a:r>
              <a:rPr lang="es-419"/>
              <a:t>Observaciones/notas: Es el primer paso de los alumnos en React, así que probablemente haya muchas dudas sobre importaciones, exportaciones, etcétera. </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rgbClr val="000000"/>
              </a:buClr>
              <a:buSzPts val="1100"/>
              <a:buFont typeface="Arial"/>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7" name="Shape 727"/>
        <p:cNvGrpSpPr/>
        <p:nvPr/>
      </p:nvGrpSpPr>
      <p:grpSpPr>
        <a:xfrm>
          <a:off x="0" y="0"/>
          <a:ext cx="0" cy="0"/>
          <a:chOff x="0" y="0"/>
          <a:chExt cx="0" cy="0"/>
        </a:xfrm>
      </p:grpSpPr>
      <p:sp>
        <p:nvSpPr>
          <p:cNvPr id="728" name="Google Shape;728;p8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29" name="Google Shape;729;p8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419">
                <a:solidFill>
                  <a:schemeClr val="dk1"/>
                </a:solidFill>
              </a:rPr>
              <a:t>Usar para challenges genéricos.</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4" name="Shape 734"/>
        <p:cNvGrpSpPr/>
        <p:nvPr/>
      </p:nvGrpSpPr>
      <p:grpSpPr>
        <a:xfrm>
          <a:off x="0" y="0"/>
          <a:ext cx="0" cy="0"/>
          <a:chOff x="0" y="0"/>
          <a:chExt cx="0" cy="0"/>
        </a:xfrm>
      </p:grpSpPr>
      <p:sp>
        <p:nvSpPr>
          <p:cNvPr id="735" name="Google Shape;735;p8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36" name="Google Shape;736;p8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419">
                <a:solidFill>
                  <a:schemeClr val="dk1"/>
                </a:solidFill>
              </a:rPr>
              <a:t>Usar para las subsiguientes slides de challenges genéricos.</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2" name="Shape 742"/>
        <p:cNvGrpSpPr/>
        <p:nvPr/>
      </p:nvGrpSpPr>
      <p:grpSpPr>
        <a:xfrm>
          <a:off x="0" y="0"/>
          <a:ext cx="0" cy="0"/>
          <a:chOff x="0" y="0"/>
          <a:chExt cx="0" cy="0"/>
        </a:xfrm>
      </p:grpSpPr>
      <p:sp>
        <p:nvSpPr>
          <p:cNvPr id="743" name="Google Shape;743;p8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44" name="Google Shape;744;p8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419">
                <a:solidFill>
                  <a:schemeClr val="dk1"/>
                </a:solidFill>
              </a:rPr>
              <a:t>Usar para los módulos más importantes de la clase, donde se introducen conceptos que se ven en varios slides. No hay que usarla para todos los módulos.</a:t>
            </a:r>
            <a:endParaRPr>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7" name="Shape 747"/>
        <p:cNvGrpSpPr/>
        <p:nvPr/>
      </p:nvGrpSpPr>
      <p:grpSpPr>
        <a:xfrm>
          <a:off x="0" y="0"/>
          <a:ext cx="0" cy="0"/>
          <a:chOff x="0" y="0"/>
          <a:chExt cx="0" cy="0"/>
        </a:xfrm>
      </p:grpSpPr>
      <p:sp>
        <p:nvSpPr>
          <p:cNvPr id="748" name="Google Shape;748;p8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49" name="Google Shape;749;p8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419">
                <a:solidFill>
                  <a:schemeClr val="dk1"/>
                </a:solidFill>
              </a:rPr>
              <a:t>Usar para los subtemas de un módulo.</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3" name="Shape 753"/>
        <p:cNvGrpSpPr/>
        <p:nvPr/>
      </p:nvGrpSpPr>
      <p:grpSpPr>
        <a:xfrm>
          <a:off x="0" y="0"/>
          <a:ext cx="0" cy="0"/>
          <a:chOff x="0" y="0"/>
          <a:chExt cx="0" cy="0"/>
        </a:xfrm>
      </p:grpSpPr>
      <p:sp>
        <p:nvSpPr>
          <p:cNvPr id="754" name="Google Shape;754;p8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55" name="Google Shape;755;p8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2" name="Shape 762"/>
        <p:cNvGrpSpPr/>
        <p:nvPr/>
      </p:nvGrpSpPr>
      <p:grpSpPr>
        <a:xfrm>
          <a:off x="0" y="0"/>
          <a:ext cx="0" cy="0"/>
          <a:chOff x="0" y="0"/>
          <a:chExt cx="0" cy="0"/>
        </a:xfrm>
      </p:grpSpPr>
      <p:sp>
        <p:nvSpPr>
          <p:cNvPr id="763" name="Google Shape;763;p8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64" name="Google Shape;764;p8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419">
                <a:solidFill>
                  <a:schemeClr val="dk1"/>
                </a:solidFill>
              </a:rPr>
              <a:t>Usar para slides de sólo texto con bullets.</a:t>
            </a:r>
            <a:endParaRPr>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0" name="Google Shape;200;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419">
                <a:solidFill>
                  <a:schemeClr val="dk1"/>
                </a:solidFill>
              </a:rPr>
              <a:t>Usar para slides de sólo texto. Si no alcanza, no sobrecargar, usar otra con el mismo título para indicar que continúa el mismo módulo.</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9" name="Shape 769"/>
        <p:cNvGrpSpPr/>
        <p:nvPr/>
      </p:nvGrpSpPr>
      <p:grpSpPr>
        <a:xfrm>
          <a:off x="0" y="0"/>
          <a:ext cx="0" cy="0"/>
          <a:chOff x="0" y="0"/>
          <a:chExt cx="0" cy="0"/>
        </a:xfrm>
      </p:grpSpPr>
      <p:sp>
        <p:nvSpPr>
          <p:cNvPr id="770" name="Google Shape;770;p9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71" name="Google Shape;771;p9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419">
                <a:solidFill>
                  <a:schemeClr val="dk1"/>
                </a:solidFill>
              </a:rPr>
              <a:t>Usar para slides de texto con imagen.</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7" name="Shape 777"/>
        <p:cNvGrpSpPr/>
        <p:nvPr/>
      </p:nvGrpSpPr>
      <p:grpSpPr>
        <a:xfrm>
          <a:off x="0" y="0"/>
          <a:ext cx="0" cy="0"/>
          <a:chOff x="0" y="0"/>
          <a:chExt cx="0" cy="0"/>
        </a:xfrm>
      </p:grpSpPr>
      <p:sp>
        <p:nvSpPr>
          <p:cNvPr id="778" name="Google Shape;778;p9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79" name="Google Shape;779;p9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4" name="Shape 784"/>
        <p:cNvGrpSpPr/>
        <p:nvPr/>
      </p:nvGrpSpPr>
      <p:grpSpPr>
        <a:xfrm>
          <a:off x="0" y="0"/>
          <a:ext cx="0" cy="0"/>
          <a:chOff x="0" y="0"/>
          <a:chExt cx="0" cy="0"/>
        </a:xfrm>
      </p:grpSpPr>
      <p:sp>
        <p:nvSpPr>
          <p:cNvPr id="785" name="Google Shape;785;p9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86" name="Google Shape;786;p9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419">
                <a:solidFill>
                  <a:schemeClr val="dk1"/>
                </a:solidFill>
              </a:rPr>
              <a:t>Usar para slides de texto con imagen.</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2" name="Shape 792"/>
        <p:cNvGrpSpPr/>
        <p:nvPr/>
      </p:nvGrpSpPr>
      <p:grpSpPr>
        <a:xfrm>
          <a:off x="0" y="0"/>
          <a:ext cx="0" cy="0"/>
          <a:chOff x="0" y="0"/>
          <a:chExt cx="0" cy="0"/>
        </a:xfrm>
      </p:grpSpPr>
      <p:sp>
        <p:nvSpPr>
          <p:cNvPr id="793" name="Google Shape;793;p9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94" name="Google Shape;794;p9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419">
                <a:solidFill>
                  <a:schemeClr val="dk1"/>
                </a:solidFill>
              </a:rPr>
              <a:t>Usar para slides de texto con imagen.</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1" name="Shape 801"/>
        <p:cNvGrpSpPr/>
        <p:nvPr/>
      </p:nvGrpSpPr>
      <p:grpSpPr>
        <a:xfrm>
          <a:off x="0" y="0"/>
          <a:ext cx="0" cy="0"/>
          <a:chOff x="0" y="0"/>
          <a:chExt cx="0" cy="0"/>
        </a:xfrm>
      </p:grpSpPr>
      <p:sp>
        <p:nvSpPr>
          <p:cNvPr id="802" name="Google Shape;802;p9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03" name="Google Shape;803;p9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419">
                <a:solidFill>
                  <a:schemeClr val="dk1"/>
                </a:solidFill>
              </a:rPr>
              <a:t>Usar para los subtemas de un módulo.</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7" name="Shape 807"/>
        <p:cNvGrpSpPr/>
        <p:nvPr/>
      </p:nvGrpSpPr>
      <p:grpSpPr>
        <a:xfrm>
          <a:off x="0" y="0"/>
          <a:ext cx="0" cy="0"/>
          <a:chOff x="0" y="0"/>
          <a:chExt cx="0" cy="0"/>
        </a:xfrm>
      </p:grpSpPr>
      <p:sp>
        <p:nvSpPr>
          <p:cNvPr id="808" name="Google Shape;808;p9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09" name="Google Shape;809;p9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419">
                <a:solidFill>
                  <a:schemeClr val="dk1"/>
                </a:solidFill>
              </a:rPr>
              <a:t>Usar para slides de sólo texto. Si no alcanza, no sobrecargar, usar otra con el mismo título para indicar que continúa el mismo módulo.</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5" name="Shape 815"/>
        <p:cNvGrpSpPr/>
        <p:nvPr/>
      </p:nvGrpSpPr>
      <p:grpSpPr>
        <a:xfrm>
          <a:off x="0" y="0"/>
          <a:ext cx="0" cy="0"/>
          <a:chOff x="0" y="0"/>
          <a:chExt cx="0" cy="0"/>
        </a:xfrm>
      </p:grpSpPr>
      <p:sp>
        <p:nvSpPr>
          <p:cNvPr id="816" name="Google Shape;816;p9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17" name="Google Shape;817;p9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419">
                <a:solidFill>
                  <a:schemeClr val="dk1"/>
                </a:solidFill>
              </a:rPr>
              <a:t>Usar para slides de sólo texto. Si no alcanza, no sobrecargar, usar otra con el mismo título para indicar que continúa el mismo módulo.</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3" name="Shape 823"/>
        <p:cNvGrpSpPr/>
        <p:nvPr/>
      </p:nvGrpSpPr>
      <p:grpSpPr>
        <a:xfrm>
          <a:off x="0" y="0"/>
          <a:ext cx="0" cy="0"/>
          <a:chOff x="0" y="0"/>
          <a:chExt cx="0" cy="0"/>
        </a:xfrm>
      </p:grpSpPr>
      <p:sp>
        <p:nvSpPr>
          <p:cNvPr id="824" name="Google Shape;824;p9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25" name="Google Shape;825;p9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419">
                <a:solidFill>
                  <a:schemeClr val="dk1"/>
                </a:solidFill>
              </a:rPr>
              <a:t>Obligatoria siempre.</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9" name="Shape 829"/>
        <p:cNvGrpSpPr/>
        <p:nvPr/>
      </p:nvGrpSpPr>
      <p:grpSpPr>
        <a:xfrm>
          <a:off x="0" y="0"/>
          <a:ext cx="0" cy="0"/>
          <a:chOff x="0" y="0"/>
          <a:chExt cx="0" cy="0"/>
        </a:xfrm>
      </p:grpSpPr>
      <p:sp>
        <p:nvSpPr>
          <p:cNvPr id="830" name="Google Shape;830;p9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31" name="Google Shape;831;p9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419">
                <a:solidFill>
                  <a:schemeClr val="dk1"/>
                </a:solidFill>
              </a:rPr>
              <a:t>Usar para desafíos entregables. Editar el número con el número de desafío correspondiente..</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8" name="Shape 838"/>
        <p:cNvGrpSpPr/>
        <p:nvPr/>
      </p:nvGrpSpPr>
      <p:grpSpPr>
        <a:xfrm>
          <a:off x="0" y="0"/>
          <a:ext cx="0" cy="0"/>
          <a:chOff x="0" y="0"/>
          <a:chExt cx="0" cy="0"/>
        </a:xfrm>
      </p:grpSpPr>
      <p:sp>
        <p:nvSpPr>
          <p:cNvPr id="839" name="Google Shape;839;p9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40" name="Google Shape;840;p9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419" sz="1200">
                <a:solidFill>
                  <a:schemeClr val="dk1"/>
                </a:solidFill>
                <a:highlight>
                  <a:schemeClr val="lt1"/>
                </a:highlight>
                <a:latin typeface="Helvetica Neue Light"/>
                <a:ea typeface="Helvetica Neue Light"/>
                <a:cs typeface="Helvetica Neue Light"/>
                <a:sym typeface="Helvetica Neue Light"/>
              </a:rPr>
              <a:t>Desarrollo de un desafío entregable </a:t>
            </a:r>
            <a:endParaRPr sz="1200">
              <a:solidFill>
                <a:schemeClr val="dk1"/>
              </a:solidFill>
              <a:highlight>
                <a:schemeClr val="lt1"/>
              </a:highlight>
              <a:latin typeface="Helvetica Neue Light"/>
              <a:ea typeface="Helvetica Neue Light"/>
              <a:cs typeface="Helvetica Neue Light"/>
              <a:sym typeface="Helvetica Neue Light"/>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3" name="Shape 43"/>
        <p:cNvGrpSpPr/>
        <p:nvPr/>
      </p:nvGrpSpPr>
      <p:grpSpPr>
        <a:xfrm>
          <a:off x="0" y="0"/>
          <a:ext cx="0" cy="0"/>
          <a:chOff x="0" y="0"/>
          <a:chExt cx="0" cy="0"/>
        </a:xfrm>
      </p:grpSpPr>
      <p:sp>
        <p:nvSpPr>
          <p:cNvPr id="44" name="Google Shape;44;p11"/>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800"/>
              <a:buNone/>
              <a:defRPr/>
            </a:lvl1pPr>
          </a:lstStyle>
          <a:p/>
        </p:txBody>
      </p:sp>
      <p:sp>
        <p:nvSpPr>
          <p:cNvPr id="45" name="Google Shape;45;p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6" name="Shape 46"/>
        <p:cNvGrpSpPr/>
        <p:nvPr/>
      </p:nvGrpSpPr>
      <p:grpSpPr>
        <a:xfrm>
          <a:off x="0" y="0"/>
          <a:ext cx="0" cy="0"/>
          <a:chOff x="0" y="0"/>
          <a:chExt cx="0" cy="0"/>
        </a:xfrm>
      </p:grpSpPr>
      <p:sp>
        <p:nvSpPr>
          <p:cNvPr id="47" name="Google Shape;47;p12"/>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8" name="Google Shape;48;p12"/>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49" name="Google Shape;49;p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54" name="Shape 54"/>
        <p:cNvGrpSpPr/>
        <p:nvPr/>
      </p:nvGrpSpPr>
      <p:grpSpPr>
        <a:xfrm>
          <a:off x="0" y="0"/>
          <a:ext cx="0" cy="0"/>
          <a:chOff x="0" y="0"/>
          <a:chExt cx="0" cy="0"/>
        </a:xfrm>
      </p:grpSpPr>
      <p:sp>
        <p:nvSpPr>
          <p:cNvPr id="55" name="Google Shape;55;p1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56" name="Google Shape;56;p1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57" name="Google Shape;57;p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8" name="Shape 58"/>
        <p:cNvGrpSpPr/>
        <p:nvPr/>
      </p:nvGrpSpPr>
      <p:grpSpPr>
        <a:xfrm>
          <a:off x="0" y="0"/>
          <a:ext cx="0" cy="0"/>
          <a:chOff x="0" y="0"/>
          <a:chExt cx="0" cy="0"/>
        </a:xfrm>
      </p:grpSpPr>
      <p:sp>
        <p:nvSpPr>
          <p:cNvPr id="59" name="Google Shape;59;p15"/>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60" name="Google Shape;60;p15"/>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61" name="Google Shape;61;p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2" name="Shape 62"/>
        <p:cNvGrpSpPr/>
        <p:nvPr/>
      </p:nvGrpSpPr>
      <p:grpSpPr>
        <a:xfrm>
          <a:off x="0" y="0"/>
          <a:ext cx="0" cy="0"/>
          <a:chOff x="0" y="0"/>
          <a:chExt cx="0" cy="0"/>
        </a:xfrm>
      </p:grpSpPr>
      <p:sp>
        <p:nvSpPr>
          <p:cNvPr id="63" name="Google Shape;63;p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4" name="Shape 64"/>
        <p:cNvGrpSpPr/>
        <p:nvPr/>
      </p:nvGrpSpPr>
      <p:grpSpPr>
        <a:xfrm>
          <a:off x="0" y="0"/>
          <a:ext cx="0" cy="0"/>
          <a:chOff x="0" y="0"/>
          <a:chExt cx="0" cy="0"/>
        </a:xfrm>
      </p:grpSpPr>
      <p:sp>
        <p:nvSpPr>
          <p:cNvPr id="65" name="Google Shape;65;p17"/>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66" name="Google Shape;66;p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7" name="Shape 67"/>
        <p:cNvGrpSpPr/>
        <p:nvPr/>
      </p:nvGrpSpPr>
      <p:grpSpPr>
        <a:xfrm>
          <a:off x="0" y="0"/>
          <a:ext cx="0" cy="0"/>
          <a:chOff x="0" y="0"/>
          <a:chExt cx="0" cy="0"/>
        </a:xfrm>
      </p:grpSpPr>
      <p:sp>
        <p:nvSpPr>
          <p:cNvPr id="68" name="Google Shape;68;p1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69" name="Google Shape;69;p18"/>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70" name="Google Shape;70;p18"/>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71" name="Google Shape;71;p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2" name="Shape 72"/>
        <p:cNvGrpSpPr/>
        <p:nvPr/>
      </p:nvGrpSpPr>
      <p:grpSpPr>
        <a:xfrm>
          <a:off x="0" y="0"/>
          <a:ext cx="0" cy="0"/>
          <a:chOff x="0" y="0"/>
          <a:chExt cx="0" cy="0"/>
        </a:xfrm>
      </p:grpSpPr>
      <p:sp>
        <p:nvSpPr>
          <p:cNvPr id="73" name="Google Shape;73;p1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74" name="Google Shape;74;p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5" name="Shape 75"/>
        <p:cNvGrpSpPr/>
        <p:nvPr/>
      </p:nvGrpSpPr>
      <p:grpSpPr>
        <a:xfrm>
          <a:off x="0" y="0"/>
          <a:ext cx="0" cy="0"/>
          <a:chOff x="0" y="0"/>
          <a:chExt cx="0" cy="0"/>
        </a:xfrm>
      </p:grpSpPr>
      <p:sp>
        <p:nvSpPr>
          <p:cNvPr id="76" name="Google Shape;76;p20"/>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77" name="Google Shape;77;p20"/>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78" name="Google Shape;78;p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79" name="Shape 79"/>
        <p:cNvGrpSpPr/>
        <p:nvPr/>
      </p:nvGrpSpPr>
      <p:grpSpPr>
        <a:xfrm>
          <a:off x="0" y="0"/>
          <a:ext cx="0" cy="0"/>
          <a:chOff x="0" y="0"/>
          <a:chExt cx="0" cy="0"/>
        </a:xfrm>
      </p:grpSpPr>
      <p:sp>
        <p:nvSpPr>
          <p:cNvPr id="80" name="Google Shape;80;p21"/>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81" name="Google Shape;81;p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3" name="Shape 13"/>
        <p:cNvGrpSpPr/>
        <p:nvPr/>
      </p:nvGrpSpPr>
      <p:grpSpPr>
        <a:xfrm>
          <a:off x="0" y="0"/>
          <a:ext cx="0" cy="0"/>
          <a:chOff x="0" y="0"/>
          <a:chExt cx="0" cy="0"/>
        </a:xfrm>
      </p:grpSpPr>
      <p:sp>
        <p:nvSpPr>
          <p:cNvPr id="14" name="Google Shape;14;p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5" name="Google Shape;15;p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16" name="Google Shape;16;p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2" name="Shape 82"/>
        <p:cNvGrpSpPr/>
        <p:nvPr/>
      </p:nvGrpSpPr>
      <p:grpSpPr>
        <a:xfrm>
          <a:off x="0" y="0"/>
          <a:ext cx="0" cy="0"/>
          <a:chOff x="0" y="0"/>
          <a:chExt cx="0" cy="0"/>
        </a:xfrm>
      </p:grpSpPr>
      <p:sp>
        <p:nvSpPr>
          <p:cNvPr id="83" name="Google Shape;83;p22"/>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 name="Google Shape;84;p22"/>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85" name="Google Shape;85;p22"/>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86" name="Google Shape;86;p22"/>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87" name="Google Shape;87;p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8" name="Shape 88"/>
        <p:cNvGrpSpPr/>
        <p:nvPr/>
      </p:nvGrpSpPr>
      <p:grpSpPr>
        <a:xfrm>
          <a:off x="0" y="0"/>
          <a:ext cx="0" cy="0"/>
          <a:chOff x="0" y="0"/>
          <a:chExt cx="0" cy="0"/>
        </a:xfrm>
      </p:grpSpPr>
      <p:sp>
        <p:nvSpPr>
          <p:cNvPr id="89" name="Google Shape;89;p23"/>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800"/>
              <a:buNone/>
              <a:defRPr/>
            </a:lvl1pPr>
          </a:lstStyle>
          <a:p/>
        </p:txBody>
      </p:sp>
      <p:sp>
        <p:nvSpPr>
          <p:cNvPr id="90" name="Google Shape;90;p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91" name="Shape 91"/>
        <p:cNvGrpSpPr/>
        <p:nvPr/>
      </p:nvGrpSpPr>
      <p:grpSpPr>
        <a:xfrm>
          <a:off x="0" y="0"/>
          <a:ext cx="0" cy="0"/>
          <a:chOff x="0" y="0"/>
          <a:chExt cx="0" cy="0"/>
        </a:xfrm>
      </p:grpSpPr>
      <p:sp>
        <p:nvSpPr>
          <p:cNvPr id="92" name="Google Shape;92;p24"/>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93" name="Google Shape;93;p24"/>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94" name="Google Shape;94;p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99" name="Shape 99"/>
        <p:cNvGrpSpPr/>
        <p:nvPr/>
      </p:nvGrpSpPr>
      <p:grpSpPr>
        <a:xfrm>
          <a:off x="0" y="0"/>
          <a:ext cx="0" cy="0"/>
          <a:chOff x="0" y="0"/>
          <a:chExt cx="0" cy="0"/>
        </a:xfrm>
      </p:grpSpPr>
      <p:sp>
        <p:nvSpPr>
          <p:cNvPr id="100" name="Google Shape;100;p2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01" name="Google Shape;101;p2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102" name="Google Shape;102;p2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03" name="Shape 103"/>
        <p:cNvGrpSpPr/>
        <p:nvPr/>
      </p:nvGrpSpPr>
      <p:grpSpPr>
        <a:xfrm>
          <a:off x="0" y="0"/>
          <a:ext cx="0" cy="0"/>
          <a:chOff x="0" y="0"/>
          <a:chExt cx="0" cy="0"/>
        </a:xfrm>
      </p:grpSpPr>
      <p:sp>
        <p:nvSpPr>
          <p:cNvPr id="104" name="Google Shape;104;p27"/>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05" name="Google Shape;105;p27"/>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06" name="Google Shape;106;p2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07" name="Shape 107"/>
        <p:cNvGrpSpPr/>
        <p:nvPr/>
      </p:nvGrpSpPr>
      <p:grpSpPr>
        <a:xfrm>
          <a:off x="0" y="0"/>
          <a:ext cx="0" cy="0"/>
          <a:chOff x="0" y="0"/>
          <a:chExt cx="0" cy="0"/>
        </a:xfrm>
      </p:grpSpPr>
      <p:sp>
        <p:nvSpPr>
          <p:cNvPr id="108" name="Google Shape;108;p28"/>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09" name="Google Shape;109;p2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10" name="Shape 110"/>
        <p:cNvGrpSpPr/>
        <p:nvPr/>
      </p:nvGrpSpPr>
      <p:grpSpPr>
        <a:xfrm>
          <a:off x="0" y="0"/>
          <a:ext cx="0" cy="0"/>
          <a:chOff x="0" y="0"/>
          <a:chExt cx="0" cy="0"/>
        </a:xfrm>
      </p:grpSpPr>
      <p:sp>
        <p:nvSpPr>
          <p:cNvPr id="111" name="Google Shape;111;p2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12" name="Google Shape;112;p29"/>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113" name="Google Shape;113;p29"/>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114" name="Google Shape;114;p2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5" name="Shape 115"/>
        <p:cNvGrpSpPr/>
        <p:nvPr/>
      </p:nvGrpSpPr>
      <p:grpSpPr>
        <a:xfrm>
          <a:off x="0" y="0"/>
          <a:ext cx="0" cy="0"/>
          <a:chOff x="0" y="0"/>
          <a:chExt cx="0" cy="0"/>
        </a:xfrm>
      </p:grpSpPr>
      <p:sp>
        <p:nvSpPr>
          <p:cNvPr id="116" name="Google Shape;116;p3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17" name="Google Shape;117;p3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18" name="Shape 118"/>
        <p:cNvGrpSpPr/>
        <p:nvPr/>
      </p:nvGrpSpPr>
      <p:grpSpPr>
        <a:xfrm>
          <a:off x="0" y="0"/>
          <a:ext cx="0" cy="0"/>
          <a:chOff x="0" y="0"/>
          <a:chExt cx="0" cy="0"/>
        </a:xfrm>
      </p:grpSpPr>
      <p:sp>
        <p:nvSpPr>
          <p:cNvPr id="119" name="Google Shape;119;p31"/>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120" name="Google Shape;120;p31"/>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121" name="Google Shape;121;p3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22" name="Shape 122"/>
        <p:cNvGrpSpPr/>
        <p:nvPr/>
      </p:nvGrpSpPr>
      <p:grpSpPr>
        <a:xfrm>
          <a:off x="0" y="0"/>
          <a:ext cx="0" cy="0"/>
          <a:chOff x="0" y="0"/>
          <a:chExt cx="0" cy="0"/>
        </a:xfrm>
      </p:grpSpPr>
      <p:sp>
        <p:nvSpPr>
          <p:cNvPr id="123" name="Google Shape;123;p32"/>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124" name="Google Shape;124;p3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7" name="Shape 17"/>
        <p:cNvGrpSpPr/>
        <p:nvPr/>
      </p:nvGrpSpPr>
      <p:grpSpPr>
        <a:xfrm>
          <a:off x="0" y="0"/>
          <a:ext cx="0" cy="0"/>
          <a:chOff x="0" y="0"/>
          <a:chExt cx="0" cy="0"/>
        </a:xfrm>
      </p:grpSpPr>
      <p:sp>
        <p:nvSpPr>
          <p:cNvPr id="18" name="Google Shape;18;p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25" name="Shape 125"/>
        <p:cNvGrpSpPr/>
        <p:nvPr/>
      </p:nvGrpSpPr>
      <p:grpSpPr>
        <a:xfrm>
          <a:off x="0" y="0"/>
          <a:ext cx="0" cy="0"/>
          <a:chOff x="0" y="0"/>
          <a:chExt cx="0" cy="0"/>
        </a:xfrm>
      </p:grpSpPr>
      <p:sp>
        <p:nvSpPr>
          <p:cNvPr id="126" name="Google Shape;126;p33"/>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 name="Google Shape;127;p33"/>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128" name="Google Shape;128;p33"/>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29" name="Google Shape;129;p33"/>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130" name="Google Shape;130;p3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1" name="Shape 131"/>
        <p:cNvGrpSpPr/>
        <p:nvPr/>
      </p:nvGrpSpPr>
      <p:grpSpPr>
        <a:xfrm>
          <a:off x="0" y="0"/>
          <a:ext cx="0" cy="0"/>
          <a:chOff x="0" y="0"/>
          <a:chExt cx="0" cy="0"/>
        </a:xfrm>
      </p:grpSpPr>
      <p:sp>
        <p:nvSpPr>
          <p:cNvPr id="132" name="Google Shape;132;p34"/>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800"/>
              <a:buNone/>
              <a:defRPr/>
            </a:lvl1pPr>
          </a:lstStyle>
          <a:p/>
        </p:txBody>
      </p:sp>
      <p:sp>
        <p:nvSpPr>
          <p:cNvPr id="133" name="Google Shape;133;p3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34" name="Shape 134"/>
        <p:cNvGrpSpPr/>
        <p:nvPr/>
      </p:nvGrpSpPr>
      <p:grpSpPr>
        <a:xfrm>
          <a:off x="0" y="0"/>
          <a:ext cx="0" cy="0"/>
          <a:chOff x="0" y="0"/>
          <a:chExt cx="0" cy="0"/>
        </a:xfrm>
      </p:grpSpPr>
      <p:sp>
        <p:nvSpPr>
          <p:cNvPr id="135" name="Google Shape;135;p35"/>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136" name="Google Shape;136;p35"/>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137" name="Google Shape;137;p3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8" name="Shape 138"/>
        <p:cNvGrpSpPr/>
        <p:nvPr/>
      </p:nvGrpSpPr>
      <p:grpSpPr>
        <a:xfrm>
          <a:off x="0" y="0"/>
          <a:ext cx="0" cy="0"/>
          <a:chOff x="0" y="0"/>
          <a:chExt cx="0" cy="0"/>
        </a:xfrm>
      </p:grpSpPr>
      <p:sp>
        <p:nvSpPr>
          <p:cNvPr id="139" name="Google Shape;139;p3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 name="Shape 19"/>
        <p:cNvGrpSpPr/>
        <p:nvPr/>
      </p:nvGrpSpPr>
      <p:grpSpPr>
        <a:xfrm>
          <a:off x="0" y="0"/>
          <a:ext cx="0" cy="0"/>
          <a:chOff x="0" y="0"/>
          <a:chExt cx="0" cy="0"/>
        </a:xfrm>
      </p:grpSpPr>
      <p:sp>
        <p:nvSpPr>
          <p:cNvPr id="20" name="Google Shape;20;p5"/>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21" name="Google Shape;21;p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2" name="Shape 22"/>
        <p:cNvGrpSpPr/>
        <p:nvPr/>
      </p:nvGrpSpPr>
      <p:grpSpPr>
        <a:xfrm>
          <a:off x="0" y="0"/>
          <a:ext cx="0" cy="0"/>
          <a:chOff x="0" y="0"/>
          <a:chExt cx="0" cy="0"/>
        </a:xfrm>
      </p:grpSpPr>
      <p:sp>
        <p:nvSpPr>
          <p:cNvPr id="23" name="Google Shape;23;p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4" name="Google Shape;24;p6"/>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5" name="Google Shape;25;p6"/>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6" name="Google Shape;26;p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7" name="Shape 27"/>
        <p:cNvGrpSpPr/>
        <p:nvPr/>
      </p:nvGrpSpPr>
      <p:grpSpPr>
        <a:xfrm>
          <a:off x="0" y="0"/>
          <a:ext cx="0" cy="0"/>
          <a:chOff x="0" y="0"/>
          <a:chExt cx="0" cy="0"/>
        </a:xfrm>
      </p:grpSpPr>
      <p:sp>
        <p:nvSpPr>
          <p:cNvPr id="28" name="Google Shape;28;p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9" name="Google Shape;29;p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0" name="Shape 30"/>
        <p:cNvGrpSpPr/>
        <p:nvPr/>
      </p:nvGrpSpPr>
      <p:grpSpPr>
        <a:xfrm>
          <a:off x="0" y="0"/>
          <a:ext cx="0" cy="0"/>
          <a:chOff x="0" y="0"/>
          <a:chExt cx="0" cy="0"/>
        </a:xfrm>
      </p:grpSpPr>
      <p:sp>
        <p:nvSpPr>
          <p:cNvPr id="31" name="Google Shape;31;p8"/>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2" name="Google Shape;32;p8"/>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3" name="Google Shape;33;p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4" name="Shape 34"/>
        <p:cNvGrpSpPr/>
        <p:nvPr/>
      </p:nvGrpSpPr>
      <p:grpSpPr>
        <a:xfrm>
          <a:off x="0" y="0"/>
          <a:ext cx="0" cy="0"/>
          <a:chOff x="0" y="0"/>
          <a:chExt cx="0" cy="0"/>
        </a:xfrm>
      </p:grpSpPr>
      <p:sp>
        <p:nvSpPr>
          <p:cNvPr id="35" name="Google Shape;35;p9"/>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6" name="Google Shape;36;p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7" name="Shape 37"/>
        <p:cNvGrpSpPr/>
        <p:nvPr/>
      </p:nvGrpSpPr>
      <p:grpSpPr>
        <a:xfrm>
          <a:off x="0" y="0"/>
          <a:ext cx="0" cy="0"/>
          <a:chOff x="0" y="0"/>
          <a:chExt cx="0" cy="0"/>
        </a:xfrm>
      </p:grpSpPr>
      <p:sp>
        <p:nvSpPr>
          <p:cNvPr id="38" name="Google Shape;38;p10"/>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 name="Google Shape;39;p10"/>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40" name="Google Shape;40;p10"/>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1" name="Google Shape;41;p10"/>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42" name="Google Shape;42;p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2.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slideLayout" Target="../slideLayouts/slideLayout24.xml"/><Relationship Id="rId3" Type="http://schemas.openxmlformats.org/officeDocument/2006/relationships/slideLayout" Target="../slideLayouts/slideLayout25.xml"/><Relationship Id="rId4" Type="http://schemas.openxmlformats.org/officeDocument/2006/relationships/slideLayout" Target="../slideLayouts/slideLayout26.xml"/><Relationship Id="rId11" Type="http://schemas.openxmlformats.org/officeDocument/2006/relationships/slideLayout" Target="../slideLayouts/slideLayout33.xml"/><Relationship Id="rId10" Type="http://schemas.openxmlformats.org/officeDocument/2006/relationships/slideLayout" Target="../slideLayouts/slideLayout32.xml"/><Relationship Id="rId12" Type="http://schemas.openxmlformats.org/officeDocument/2006/relationships/theme" Target="../theme/theme3.xml"/><Relationship Id="rId9" Type="http://schemas.openxmlformats.org/officeDocument/2006/relationships/slideLayout" Target="../slideLayouts/slideLayout31.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53" name="Google Shape;5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95" name="Shape 95"/>
        <p:cNvGrpSpPr/>
        <p:nvPr/>
      </p:nvGrpSpPr>
      <p:grpSpPr>
        <a:xfrm>
          <a:off x="0" y="0"/>
          <a:ext cx="0" cy="0"/>
          <a:chOff x="0" y="0"/>
          <a:chExt cx="0" cy="0"/>
        </a:xfrm>
      </p:grpSpPr>
      <p:sp>
        <p:nvSpPr>
          <p:cNvPr id="96" name="Google Shape;96;p2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97" name="Google Shape;97;p2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98" name="Google Shape;98;p2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 accent1="accent1" accent2="accent2" accent3="accent3" accent4="accent4" accent5="accent5" accent6="accent6" bg1="lt1" bg2="dk2" tx1="dk1" tx2="lt2" folHlink="folHlink" hlink="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5.png"/><Relationship Id="rId4" Type="http://schemas.openxmlformats.org/officeDocument/2006/relationships/image" Target="../media/image9.png"/><Relationship Id="rId5" Type="http://schemas.openxmlformats.org/officeDocument/2006/relationships/image" Target="../media/image2.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0.xml"/><Relationship Id="rId3" Type="http://schemas.openxmlformats.org/officeDocument/2006/relationships/image" Target="../media/image4.png"/><Relationship Id="rId4" Type="http://schemas.openxmlformats.org/officeDocument/2006/relationships/image" Target="../media/image63.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1.xml"/><Relationship Id="rId3" Type="http://schemas.openxmlformats.org/officeDocument/2006/relationships/image" Target="../media/image15.png"/><Relationship Id="rId4" Type="http://schemas.openxmlformats.org/officeDocument/2006/relationships/image" Target="../media/image66.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2.xml"/><Relationship Id="rId3" Type="http://schemas.openxmlformats.org/officeDocument/2006/relationships/image" Target="../media/image4.png"/><Relationship Id="rId4" Type="http://schemas.openxmlformats.org/officeDocument/2006/relationships/image" Target="../media/image63.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3.xml"/><Relationship Id="rId3" Type="http://schemas.openxmlformats.org/officeDocument/2006/relationships/image" Target="../media/image4.png"/><Relationship Id="rId4" Type="http://schemas.openxmlformats.org/officeDocument/2006/relationships/image" Target="../media/image63.png"/><Relationship Id="rId5" Type="http://schemas.openxmlformats.org/officeDocument/2006/relationships/image" Target="../media/image65.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4.xml"/><Relationship Id="rId3" Type="http://schemas.openxmlformats.org/officeDocument/2006/relationships/image" Target="../media/image36.png"/><Relationship Id="rId4" Type="http://schemas.openxmlformats.org/officeDocument/2006/relationships/image" Target="../media/image43.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5.xml"/><Relationship Id="rId3" Type="http://schemas.openxmlformats.org/officeDocument/2006/relationships/image" Target="../media/image36.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6.xml"/><Relationship Id="rId3" Type="http://schemas.openxmlformats.org/officeDocument/2006/relationships/image" Target="../media/image36.png"/><Relationship Id="rId4" Type="http://schemas.openxmlformats.org/officeDocument/2006/relationships/image" Target="../media/image5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5.png"/><Relationship Id="rId4" Type="http://schemas.openxmlformats.org/officeDocument/2006/relationships/image" Target="../media/image39.gif"/><Relationship Id="rId5"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4.png"/><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2.png"/><Relationship Id="rId4" Type="http://schemas.openxmlformats.org/officeDocument/2006/relationships/hyperlink" Target="https://caniuse.com/"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4.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hyperlink" Target="https://github.com/zloirock/core-js" TargetMode="External"/><Relationship Id="rId4" Type="http://schemas.openxmlformats.org/officeDocument/2006/relationships/image" Target="../media/image15.png"/><Relationship Id="rId5" Type="http://schemas.openxmlformats.org/officeDocument/2006/relationships/image" Target="../media/image17.png"/><Relationship Id="rId6" Type="http://schemas.openxmlformats.org/officeDocument/2006/relationships/image" Target="../media/image1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1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15.png"/><Relationship Id="rId4" Type="http://schemas.openxmlformats.org/officeDocument/2006/relationships/image" Target="../media/image24.g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2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2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3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15.png"/><Relationship Id="rId4" Type="http://schemas.openxmlformats.org/officeDocument/2006/relationships/image" Target="../media/image21.png"/><Relationship Id="rId5" Type="http://schemas.openxmlformats.org/officeDocument/2006/relationships/image" Target="../media/image2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1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1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hyperlink" Target="http://pvilas.com/2014/09/construccion-de-objetos-en-javascript.html" TargetMode="External"/><Relationship Id="rId4" Type="http://schemas.openxmlformats.org/officeDocument/2006/relationships/hyperlink" Target="https://es.wikipedia.org/wiki/Cadena_de_caracteres" TargetMode="External"/><Relationship Id="rId5" Type="http://schemas.openxmlformats.org/officeDocument/2006/relationships/image" Target="../media/image15.png"/><Relationship Id="rId6" Type="http://schemas.openxmlformats.org/officeDocument/2006/relationships/image" Target="../media/image2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4.png"/><Relationship Id="rId4" Type="http://schemas.openxmlformats.org/officeDocument/2006/relationships/image" Target="../media/image8.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3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15.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15.png"/><Relationship Id="rId4" Type="http://schemas.openxmlformats.org/officeDocument/2006/relationships/image" Target="../media/image25.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15.png"/><Relationship Id="rId4" Type="http://schemas.openxmlformats.org/officeDocument/2006/relationships/image" Target="../media/image2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15.png"/><Relationship Id="rId4" Type="http://schemas.openxmlformats.org/officeDocument/2006/relationships/image" Target="../media/image1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15.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15.png"/><Relationship Id="rId4" Type="http://schemas.openxmlformats.org/officeDocument/2006/relationships/image" Target="../media/image41.png"/><Relationship Id="rId5" Type="http://schemas.openxmlformats.org/officeDocument/2006/relationships/image" Target="../media/image26.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36.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15.png"/><Relationship Id="rId4" Type="http://schemas.openxmlformats.org/officeDocument/2006/relationships/image" Target="../media/image39.gif"/><Relationship Id="rId5" Type="http://schemas.openxmlformats.org/officeDocument/2006/relationships/image" Target="../media/image3.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15.png"/><Relationship Id="rId4" Type="http://schemas.openxmlformats.org/officeDocument/2006/relationships/image" Target="../media/image3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1.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23.png"/><Relationship Id="rId4" Type="http://schemas.openxmlformats.org/officeDocument/2006/relationships/image" Target="../media/image28.png"/><Relationship Id="rId5" Type="http://schemas.openxmlformats.org/officeDocument/2006/relationships/image" Target="../media/image35.png"/><Relationship Id="rId6" Type="http://schemas.openxmlformats.org/officeDocument/2006/relationships/image" Target="../media/image34.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23.png"/><Relationship Id="rId4" Type="http://schemas.openxmlformats.org/officeDocument/2006/relationships/image" Target="../media/image28.png"/><Relationship Id="rId5" Type="http://schemas.openxmlformats.org/officeDocument/2006/relationships/image" Target="../media/image35.png"/><Relationship Id="rId6" Type="http://schemas.openxmlformats.org/officeDocument/2006/relationships/image" Target="../media/image34.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36.png"/><Relationship Id="rId4" Type="http://schemas.openxmlformats.org/officeDocument/2006/relationships/image" Target="../media/image43.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31.png"/><Relationship Id="rId4" Type="http://schemas.openxmlformats.org/officeDocument/2006/relationships/image" Target="../media/image4.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hyperlink" Target="https://caniuse.com" TargetMode="External"/><Relationship Id="rId4" Type="http://schemas.openxmlformats.org/officeDocument/2006/relationships/image" Target="../media/image4.png"/><Relationship Id="rId5" Type="http://schemas.openxmlformats.org/officeDocument/2006/relationships/image" Target="../media/image60.png"/><Relationship Id="rId6" Type="http://schemas.openxmlformats.org/officeDocument/2006/relationships/image" Target="../media/image33.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36.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6.xml"/><Relationship Id="rId3" Type="http://schemas.openxmlformats.org/officeDocument/2006/relationships/image" Target="../media/image10.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1.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8.xml"/><Relationship Id="rId3" Type="http://schemas.openxmlformats.org/officeDocument/2006/relationships/image" Target="../media/image4.png"/><Relationship Id="rId4" Type="http://schemas.openxmlformats.org/officeDocument/2006/relationships/image" Target="../media/image8.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5.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15.png"/><Relationship Id="rId4" Type="http://schemas.openxmlformats.org/officeDocument/2006/relationships/image" Target="../media/image48.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image" Target="../media/image15.png"/><Relationship Id="rId4" Type="http://schemas.openxmlformats.org/officeDocument/2006/relationships/image" Target="../media/image42.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image" Target="../media/image15.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 Id="rId3" Type="http://schemas.openxmlformats.org/officeDocument/2006/relationships/image" Target="../media/image15.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image" Target="../media/image52.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 Id="rId3" Type="http://schemas.openxmlformats.org/officeDocument/2006/relationships/image" Target="../media/image52.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 Id="rId3" Type="http://schemas.openxmlformats.org/officeDocument/2006/relationships/image" Target="../media/image54.png"/><Relationship Id="rId4" Type="http://schemas.openxmlformats.org/officeDocument/2006/relationships/image" Target="../media/image38.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 Id="rId3" Type="http://schemas.openxmlformats.org/officeDocument/2006/relationships/image" Target="../media/image52.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 Id="rId3" Type="http://schemas.openxmlformats.org/officeDocument/2006/relationships/image" Target="../media/image15.png"/><Relationship Id="rId4" Type="http://schemas.openxmlformats.org/officeDocument/2006/relationships/image" Target="../media/image39.gif"/><Relationship Id="rId5"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5.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 Id="rId3" Type="http://schemas.openxmlformats.org/officeDocument/2006/relationships/image" Target="../media/image15.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 Id="rId3" Type="http://schemas.openxmlformats.org/officeDocument/2006/relationships/image" Target="../media/image15.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 Id="rId3" Type="http://schemas.openxmlformats.org/officeDocument/2006/relationships/image" Target="../media/image15.png"/><Relationship Id="rId4" Type="http://schemas.openxmlformats.org/officeDocument/2006/relationships/image" Target="../media/image49.png"/><Relationship Id="rId5" Type="http://schemas.openxmlformats.org/officeDocument/2006/relationships/image" Target="../media/image44.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 Id="rId3" Type="http://schemas.openxmlformats.org/officeDocument/2006/relationships/image" Target="../media/image15.png"/><Relationship Id="rId4" Type="http://schemas.openxmlformats.org/officeDocument/2006/relationships/image" Target="../media/image62.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 Id="rId3" Type="http://schemas.openxmlformats.org/officeDocument/2006/relationships/image" Target="../media/image15.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 Id="rId3" Type="http://schemas.openxmlformats.org/officeDocument/2006/relationships/image" Target="../media/image15.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 Id="rId3" Type="http://schemas.openxmlformats.org/officeDocument/2006/relationships/image" Target="../media/image15.png"/><Relationship Id="rId4" Type="http://schemas.openxmlformats.org/officeDocument/2006/relationships/image" Target="../media/image40.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 Id="rId3" Type="http://schemas.openxmlformats.org/officeDocument/2006/relationships/image" Target="../media/image15.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 Id="rId3" Type="http://schemas.openxmlformats.org/officeDocument/2006/relationships/image" Target="../media/image15.png"/><Relationship Id="rId4" Type="http://schemas.openxmlformats.org/officeDocument/2006/relationships/image" Target="../media/image57.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9.xml"/><Relationship Id="rId3" Type="http://schemas.openxmlformats.org/officeDocument/2006/relationships/image" Target="../media/image5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5.png"/><Relationship Id="rId4" Type="http://schemas.openxmlformats.org/officeDocument/2006/relationships/image" Target="../media/image7.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0.xml"/><Relationship Id="rId3" Type="http://schemas.openxmlformats.org/officeDocument/2006/relationships/image" Target="../media/image46.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1.xml"/><Relationship Id="rId3" Type="http://schemas.openxmlformats.org/officeDocument/2006/relationships/image" Target="../media/image45.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82.xml"/><Relationship Id="rId3" Type="http://schemas.openxmlformats.org/officeDocument/2006/relationships/image" Target="../media/image36.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83.xml"/><Relationship Id="rId3" Type="http://schemas.openxmlformats.org/officeDocument/2006/relationships/image" Target="../media/image15.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4.xml"/><Relationship Id="rId3" Type="http://schemas.openxmlformats.org/officeDocument/2006/relationships/image" Target="../media/image4.png"/><Relationship Id="rId4" Type="http://schemas.openxmlformats.org/officeDocument/2006/relationships/image" Target="../media/image56.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5.xml"/><Relationship Id="rId3" Type="http://schemas.openxmlformats.org/officeDocument/2006/relationships/image" Target="../media/image4.png"/><Relationship Id="rId4" Type="http://schemas.openxmlformats.org/officeDocument/2006/relationships/image" Target="../media/image50.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6.xml"/><Relationship Id="rId3" Type="http://schemas.openxmlformats.org/officeDocument/2006/relationships/image" Target="../media/image6.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7.xml"/><Relationship Id="rId3" Type="http://schemas.openxmlformats.org/officeDocument/2006/relationships/image" Target="../media/image15.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8.xml"/><Relationship Id="rId3" Type="http://schemas.openxmlformats.org/officeDocument/2006/relationships/image" Target="../media/image15.png"/><Relationship Id="rId4" Type="http://schemas.openxmlformats.org/officeDocument/2006/relationships/image" Target="../media/image53.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9.xml"/><Relationship Id="rId3" Type="http://schemas.openxmlformats.org/officeDocument/2006/relationships/image" Target="../media/image1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5.png"/><Relationship Id="rId4" Type="http://schemas.openxmlformats.org/officeDocument/2006/relationships/image" Target="../media/image14.png"/><Relationship Id="rId5" Type="http://schemas.openxmlformats.org/officeDocument/2006/relationships/image" Target="../media/image13.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0.xml"/><Relationship Id="rId3" Type="http://schemas.openxmlformats.org/officeDocument/2006/relationships/image" Target="../media/image15.png"/><Relationship Id="rId4" Type="http://schemas.openxmlformats.org/officeDocument/2006/relationships/image" Target="../media/image55.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1.xml"/><Relationship Id="rId3" Type="http://schemas.openxmlformats.org/officeDocument/2006/relationships/image" Target="../media/image4.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2.xml"/><Relationship Id="rId3" Type="http://schemas.openxmlformats.org/officeDocument/2006/relationships/image" Target="../media/image15.png"/><Relationship Id="rId4" Type="http://schemas.openxmlformats.org/officeDocument/2006/relationships/image" Target="../media/image61.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3.xml"/><Relationship Id="rId3" Type="http://schemas.openxmlformats.org/officeDocument/2006/relationships/image" Target="../media/image15.png"/><Relationship Id="rId4" Type="http://schemas.openxmlformats.org/officeDocument/2006/relationships/image" Target="../media/image49.png"/><Relationship Id="rId5" Type="http://schemas.openxmlformats.org/officeDocument/2006/relationships/image" Target="../media/image44.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4.xml"/><Relationship Id="rId3" Type="http://schemas.openxmlformats.org/officeDocument/2006/relationships/image" Target="../media/image15.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5.xml"/><Relationship Id="rId3" Type="http://schemas.openxmlformats.org/officeDocument/2006/relationships/image" Target="../media/image15.png"/><Relationship Id="rId4" Type="http://schemas.openxmlformats.org/officeDocument/2006/relationships/image" Target="../media/image51.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6.xml"/><Relationship Id="rId3" Type="http://schemas.openxmlformats.org/officeDocument/2006/relationships/image" Target="../media/image15.png"/><Relationship Id="rId4" Type="http://schemas.openxmlformats.org/officeDocument/2006/relationships/image" Target="../media/image64.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7.xml"/><Relationship Id="rId3" Type="http://schemas.openxmlformats.org/officeDocument/2006/relationships/image" Target="../media/image36.png"/><Relationship Id="rId4" Type="http://schemas.openxmlformats.org/officeDocument/2006/relationships/image" Target="../media/image43.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8.xml"/><Relationship Id="rId3" Type="http://schemas.openxmlformats.org/officeDocument/2006/relationships/image" Target="../media/image4.png"/><Relationship Id="rId4" Type="http://schemas.openxmlformats.org/officeDocument/2006/relationships/image" Target="../media/image47.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9.xml"/><Relationship Id="rId3" Type="http://schemas.openxmlformats.org/officeDocument/2006/relationships/image" Target="../media/image4.png"/><Relationship Id="rId4" Type="http://schemas.openxmlformats.org/officeDocument/2006/relationships/image" Target="../media/image6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3" name="Shape 143"/>
        <p:cNvGrpSpPr/>
        <p:nvPr/>
      </p:nvGrpSpPr>
      <p:grpSpPr>
        <a:xfrm>
          <a:off x="0" y="0"/>
          <a:ext cx="0" cy="0"/>
          <a:chOff x="0" y="0"/>
          <a:chExt cx="0" cy="0"/>
        </a:xfrm>
      </p:grpSpPr>
      <p:sp>
        <p:nvSpPr>
          <p:cNvPr id="144" name="Google Shape;144;p37"/>
          <p:cNvSpPr txBox="1"/>
          <p:nvPr/>
        </p:nvSpPr>
        <p:spPr>
          <a:xfrm>
            <a:off x="1709531" y="2009037"/>
            <a:ext cx="5652052" cy="1694945"/>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419" sz="3600" u="none" cap="none" strike="noStrike">
                <a:solidFill>
                  <a:srgbClr val="121212"/>
                </a:solidFill>
                <a:latin typeface="Anton"/>
                <a:ea typeface="Anton"/>
                <a:cs typeface="Anton"/>
                <a:sym typeface="Anton"/>
              </a:rPr>
              <a:t>JSX, WEBPACK E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3600"/>
              <a:buFont typeface="Arial"/>
              <a:buNone/>
            </a:pPr>
            <a:r>
              <a:rPr b="0" i="1" lang="es-419" sz="3600" u="none" cap="none" strike="noStrike">
                <a:solidFill>
                  <a:srgbClr val="121212"/>
                </a:solidFill>
                <a:latin typeface="Anton"/>
                <a:ea typeface="Anton"/>
                <a:cs typeface="Anton"/>
                <a:sym typeface="Anton"/>
              </a:rPr>
              <a:t>INTRODUCCIÓN DE COMPONENTES</a:t>
            </a:r>
            <a:endParaRPr b="0" i="1" sz="3600" u="none" cap="none" strike="noStrike">
              <a:solidFill>
                <a:srgbClr val="121212"/>
              </a:solidFill>
              <a:latin typeface="Anton"/>
              <a:ea typeface="Anton"/>
              <a:cs typeface="Anton"/>
              <a:sym typeface="Anton"/>
            </a:endParaRPr>
          </a:p>
        </p:txBody>
      </p:sp>
      <p:sp>
        <p:nvSpPr>
          <p:cNvPr id="145" name="Google Shape;145;p37"/>
          <p:cNvSpPr txBox="1"/>
          <p:nvPr/>
        </p:nvSpPr>
        <p:spPr>
          <a:xfrm>
            <a:off x="707225" y="4382850"/>
            <a:ext cx="1731000" cy="475800"/>
          </a:xfrm>
          <a:prstGeom prst="rect">
            <a:avLst/>
          </a:prstGeom>
          <a:noFill/>
          <a:ln>
            <a:noFill/>
          </a:ln>
        </p:spPr>
        <p:txBody>
          <a:bodyPr anchorCtr="0" anchor="ctr"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1800"/>
              <a:buFont typeface="Arial"/>
              <a:buNone/>
            </a:pPr>
            <a:r>
              <a:t/>
            </a:r>
            <a:endParaRPr b="1" i="0" sz="1800" u="none" cap="none" strike="noStrike">
              <a:solidFill>
                <a:srgbClr val="000000"/>
              </a:solidFill>
              <a:latin typeface="Lato"/>
              <a:ea typeface="Lato"/>
              <a:cs typeface="Lato"/>
              <a:sym typeface="Lato"/>
            </a:endParaRPr>
          </a:p>
        </p:txBody>
      </p:sp>
      <p:sp>
        <p:nvSpPr>
          <p:cNvPr id="146" name="Google Shape;146;p37"/>
          <p:cNvSpPr txBox="1"/>
          <p:nvPr/>
        </p:nvSpPr>
        <p:spPr>
          <a:xfrm>
            <a:off x="1631850" y="1643300"/>
            <a:ext cx="5880300" cy="475800"/>
          </a:xfrm>
          <a:prstGeom prst="rect">
            <a:avLst/>
          </a:prstGeom>
          <a:noFill/>
          <a:ln>
            <a:noFill/>
          </a:ln>
        </p:spPr>
        <p:txBody>
          <a:bodyPr anchorCtr="0" anchor="ctr"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2000"/>
              <a:buFont typeface="Arial"/>
              <a:buNone/>
            </a:pPr>
            <a:r>
              <a:rPr b="1" i="0" lang="es-419" sz="2000" u="none" cap="none" strike="noStrike">
                <a:solidFill>
                  <a:srgbClr val="121212"/>
                </a:solidFill>
                <a:latin typeface="Helvetica Neue"/>
                <a:ea typeface="Helvetica Neue"/>
                <a:cs typeface="Helvetica Neue"/>
                <a:sym typeface="Helvetica Neue"/>
              </a:rPr>
              <a:t>     Clase 02. </a:t>
            </a:r>
            <a:r>
              <a:rPr b="0" i="0" lang="es-419" sz="2000" u="none" cap="none" strike="noStrike">
                <a:solidFill>
                  <a:srgbClr val="121212"/>
                </a:solidFill>
                <a:latin typeface="Helvetica Neue Light"/>
                <a:ea typeface="Helvetica Neue Light"/>
                <a:cs typeface="Helvetica Neue Light"/>
                <a:sym typeface="Helvetica Neue Light"/>
              </a:rPr>
              <a:t> REACT JS</a:t>
            </a:r>
            <a:endParaRPr b="0" i="0" sz="2000" u="none" cap="none" strike="noStrike">
              <a:solidFill>
                <a:srgbClr val="121212"/>
              </a:solidFill>
              <a:latin typeface="Helvetica Neue Light"/>
              <a:ea typeface="Helvetica Neue Light"/>
              <a:cs typeface="Helvetica Neue Light"/>
              <a:sym typeface="Helvetica Neue Light"/>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pic>
        <p:nvPicPr>
          <p:cNvPr id="213" name="Google Shape;213;p46"/>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214" name="Google Shape;214;p46"/>
          <p:cNvSpPr txBox="1"/>
          <p:nvPr/>
        </p:nvSpPr>
        <p:spPr>
          <a:xfrm>
            <a:off x="408900" y="3873225"/>
            <a:ext cx="2636400" cy="482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0" i="0" lang="es-419" sz="2000" u="none" cap="none" strike="noStrike">
                <a:solidFill>
                  <a:schemeClr val="dk1"/>
                </a:solidFill>
                <a:latin typeface="Helvetica Neue Light"/>
                <a:ea typeface="Helvetica Neue Light"/>
                <a:cs typeface="Helvetica Neue Light"/>
                <a:sym typeface="Helvetica Neue Light"/>
              </a:rPr>
              <a:t>Con </a:t>
            </a:r>
            <a:r>
              <a:rPr b="1" i="0" lang="es-419" sz="2000" u="none" cap="none" strike="noStrike">
                <a:solidFill>
                  <a:schemeClr val="dk1"/>
                </a:solidFill>
                <a:latin typeface="Helvetica Neue"/>
                <a:ea typeface="Helvetica Neue"/>
                <a:cs typeface="Helvetica Neue"/>
                <a:sym typeface="Helvetica Neue"/>
              </a:rPr>
              <a:t>ternary operator:</a:t>
            </a:r>
            <a:endParaRPr b="0" i="0" sz="20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Helvetica Neue Light"/>
              <a:ea typeface="Helvetica Neue Light"/>
              <a:cs typeface="Helvetica Neue Light"/>
              <a:sym typeface="Helvetica Neue Light"/>
            </a:endParaRPr>
          </a:p>
        </p:txBody>
      </p:sp>
      <p:pic>
        <p:nvPicPr>
          <p:cNvPr id="215" name="Google Shape;215;p46"/>
          <p:cNvPicPr preferRelativeResize="0"/>
          <p:nvPr/>
        </p:nvPicPr>
        <p:blipFill rotWithShape="1">
          <a:blip r:embed="rId4">
            <a:alphaModFix/>
          </a:blip>
          <a:srcRect b="0" l="0" r="0" t="0"/>
          <a:stretch/>
        </p:blipFill>
        <p:spPr>
          <a:xfrm>
            <a:off x="4333200" y="1289875"/>
            <a:ext cx="3661200" cy="2279346"/>
          </a:xfrm>
          <a:prstGeom prst="rect">
            <a:avLst/>
          </a:prstGeom>
          <a:noFill/>
          <a:ln>
            <a:noFill/>
          </a:ln>
        </p:spPr>
      </p:pic>
      <p:pic>
        <p:nvPicPr>
          <p:cNvPr id="216" name="Google Shape;216;p46"/>
          <p:cNvPicPr preferRelativeResize="0"/>
          <p:nvPr/>
        </p:nvPicPr>
        <p:blipFill rotWithShape="1">
          <a:blip r:embed="rId5">
            <a:alphaModFix/>
          </a:blip>
          <a:srcRect b="0" l="0" r="0" t="0"/>
          <a:stretch/>
        </p:blipFill>
        <p:spPr>
          <a:xfrm>
            <a:off x="3045200" y="3873238"/>
            <a:ext cx="5800726" cy="482375"/>
          </a:xfrm>
          <a:prstGeom prst="rect">
            <a:avLst/>
          </a:prstGeom>
          <a:noFill/>
          <a:ln>
            <a:noFill/>
          </a:ln>
        </p:spPr>
      </p:pic>
      <p:sp>
        <p:nvSpPr>
          <p:cNvPr id="217" name="Google Shape;217;p46"/>
          <p:cNvSpPr txBox="1"/>
          <p:nvPr/>
        </p:nvSpPr>
        <p:spPr>
          <a:xfrm>
            <a:off x="342750" y="1647900"/>
            <a:ext cx="4056600" cy="1847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0" i="0" lang="es-419" sz="2000" u="none" cap="none" strike="noStrike">
                <a:solidFill>
                  <a:srgbClr val="000000"/>
                </a:solidFill>
                <a:latin typeface="Helvetica Neue Light"/>
                <a:ea typeface="Helvetica Neue Light"/>
                <a:cs typeface="Helvetica Neue Light"/>
                <a:sym typeface="Helvetica Neue Light"/>
              </a:rPr>
              <a:t>Implementando los patrones y sugars adecuados podemos </a:t>
            </a:r>
            <a:r>
              <a:rPr b="1" i="0" lang="es-419" sz="2000" u="none" cap="none" strike="noStrike">
                <a:solidFill>
                  <a:srgbClr val="000000"/>
                </a:solidFill>
                <a:latin typeface="Helvetica Neue"/>
                <a:ea typeface="Helvetica Neue"/>
                <a:cs typeface="Helvetica Neue"/>
                <a:sym typeface="Helvetica Neue"/>
              </a:rPr>
              <a:t>mejorar la legibilidad y pragmatismo</a:t>
            </a:r>
            <a:r>
              <a:rPr b="0" i="0" lang="es-419" sz="2000" u="none" cap="none" strike="noStrike">
                <a:solidFill>
                  <a:srgbClr val="000000"/>
                </a:solidFill>
                <a:latin typeface="Helvetica Neue Light"/>
                <a:ea typeface="Helvetica Neue Light"/>
                <a:cs typeface="Helvetica Neue Light"/>
                <a:sym typeface="Helvetica Neue Light"/>
              </a:rPr>
              <a:t> de nuestro código:</a:t>
            </a:r>
            <a:endParaRPr b="0" i="0" sz="2000" u="none" cap="none" strike="noStrike">
              <a:solidFill>
                <a:srgbClr val="000000"/>
              </a:solidFill>
              <a:latin typeface="Helvetica Neue Light"/>
              <a:ea typeface="Helvetica Neue Light"/>
              <a:cs typeface="Helvetica Neue Light"/>
              <a:sym typeface="Helvetica Neue Light"/>
            </a:endParaRPr>
          </a:p>
        </p:txBody>
      </p:sp>
      <p:sp>
        <p:nvSpPr>
          <p:cNvPr id="218" name="Google Shape;218;p46"/>
          <p:cNvSpPr txBox="1"/>
          <p:nvPr/>
        </p:nvSpPr>
        <p:spPr>
          <a:xfrm>
            <a:off x="2187450" y="281175"/>
            <a:ext cx="47691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100"/>
              <a:buFont typeface="Arial"/>
              <a:buNone/>
            </a:pPr>
            <a:r>
              <a:rPr b="0" i="1" lang="es-419" sz="3100" u="none" cap="none" strike="noStrike">
                <a:solidFill>
                  <a:srgbClr val="000000"/>
                </a:solidFill>
                <a:latin typeface="Anton"/>
                <a:ea typeface="Anton"/>
                <a:cs typeface="Anton"/>
                <a:sym typeface="Anton"/>
              </a:rPr>
              <a:t>EJEMPLOS DE SUGAR-SYNTAX</a:t>
            </a:r>
            <a:endParaRPr b="0" i="1" sz="3100" u="none" cap="none" strike="noStrike">
              <a:solidFill>
                <a:srgbClr val="000000"/>
              </a:solidFill>
              <a:latin typeface="Anton"/>
              <a:ea typeface="Anton"/>
              <a:cs typeface="Anton"/>
              <a:sym typeface="Anton"/>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8" name="Shape 848"/>
        <p:cNvGrpSpPr/>
        <p:nvPr/>
      </p:nvGrpSpPr>
      <p:grpSpPr>
        <a:xfrm>
          <a:off x="0" y="0"/>
          <a:ext cx="0" cy="0"/>
          <a:chOff x="0" y="0"/>
          <a:chExt cx="0" cy="0"/>
        </a:xfrm>
      </p:grpSpPr>
      <p:graphicFrame>
        <p:nvGraphicFramePr>
          <p:cNvPr id="849" name="Google Shape;849;p136"/>
          <p:cNvGraphicFramePr/>
          <p:nvPr/>
        </p:nvGraphicFramePr>
        <p:xfrm>
          <a:off x="153263" y="344100"/>
          <a:ext cx="3000000" cy="3000000"/>
        </p:xfrm>
        <a:graphic>
          <a:graphicData uri="http://schemas.openxmlformats.org/drawingml/2006/table">
            <a:tbl>
              <a:tblPr>
                <a:noFill/>
                <a:tableStyleId>{C8115638-FEAB-48C6-AAB7-B972AE71DA59}</a:tableStyleId>
              </a:tblPr>
              <a:tblGrid>
                <a:gridCol w="2945825"/>
                <a:gridCol w="3822275"/>
                <a:gridCol w="2069375"/>
              </a:tblGrid>
              <a:tr h="734725">
                <a:tc gridSpan="3">
                  <a:txBody>
                    <a:bodyPr/>
                    <a:lstStyle/>
                    <a:p>
                      <a:pPr indent="0" lvl="0" marL="0" marR="0" rtl="0" algn="l">
                        <a:lnSpc>
                          <a:spcPct val="100000"/>
                        </a:lnSpc>
                        <a:spcBef>
                          <a:spcPts val="0"/>
                        </a:spcBef>
                        <a:spcAft>
                          <a:spcPts val="0"/>
                        </a:spcAft>
                        <a:buClr>
                          <a:srgbClr val="000000"/>
                        </a:buClr>
                        <a:buSzPts val="2400"/>
                        <a:buFont typeface="Arial"/>
                        <a:buNone/>
                      </a:pPr>
                      <a:r>
                        <a:rPr i="1" lang="es-419" sz="2400" u="none" cap="none" strike="noStrike">
                          <a:solidFill>
                            <a:schemeClr val="dk1"/>
                          </a:solidFill>
                          <a:latin typeface="Anton"/>
                          <a:ea typeface="Anton"/>
                          <a:cs typeface="Anton"/>
                          <a:sym typeface="Anton"/>
                        </a:rPr>
                        <a:t>CREA TU LANDING</a:t>
                      </a:r>
                      <a:endParaRPr i="1" sz="2400" u="none" cap="none" strike="noStrike">
                        <a:solidFill>
                          <a:schemeClr val="dk1"/>
                        </a:solidFill>
                        <a:latin typeface="Anton"/>
                        <a:ea typeface="Anton"/>
                        <a:cs typeface="Anton"/>
                        <a:sym typeface="Anton"/>
                      </a:endParaRPr>
                    </a:p>
                  </a:txBody>
                  <a:tcPr marT="162000"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3CEFAB"/>
                    </a:solidFill>
                  </a:tcPr>
                </a:tc>
                <a:tc hMerge="1"/>
                <a:tc hMerge="1"/>
              </a:tr>
              <a:tr h="825350">
                <a:tc gridSpan="2">
                  <a:txBody>
                    <a:bodyPr/>
                    <a:lstStyle/>
                    <a:p>
                      <a:pPr indent="0" lvl="0" marL="0" marR="0" rtl="0" algn="l">
                        <a:lnSpc>
                          <a:spcPct val="100000"/>
                        </a:lnSpc>
                        <a:spcBef>
                          <a:spcPts val="0"/>
                        </a:spcBef>
                        <a:spcAft>
                          <a:spcPts val="0"/>
                        </a:spcAft>
                        <a:buClr>
                          <a:srgbClr val="000000"/>
                        </a:buClr>
                        <a:buSzPts val="1600"/>
                        <a:buFont typeface="Arial"/>
                        <a:buNone/>
                      </a:pPr>
                      <a:r>
                        <a:rPr b="1" lang="es-419" sz="1600" u="none" cap="none" strike="noStrike">
                          <a:latin typeface="Helvetica Neue"/>
                          <a:ea typeface="Helvetica Neue"/>
                          <a:cs typeface="Helvetica Neue"/>
                          <a:sym typeface="Helvetica Neue"/>
                        </a:rPr>
                        <a:t>Formato: </a:t>
                      </a:r>
                      <a:r>
                        <a:rPr lang="es-419" sz="1600" u="none" cap="none" strike="noStrike">
                          <a:latin typeface="Helvetica Neue"/>
                          <a:ea typeface="Helvetica Neue"/>
                          <a:cs typeface="Helvetica Neue"/>
                          <a:sym typeface="Helvetica Neue"/>
                        </a:rPr>
                        <a:t>l</a:t>
                      </a:r>
                      <a:r>
                        <a:rPr lang="es-419" sz="1600" u="none" cap="none" strike="noStrike">
                          <a:solidFill>
                            <a:schemeClr val="dk1"/>
                          </a:solidFill>
                          <a:latin typeface="Helvetica Neue Light"/>
                          <a:ea typeface="Helvetica Neue Light"/>
                          <a:cs typeface="Helvetica Neue Light"/>
                          <a:sym typeface="Helvetica Neue Light"/>
                        </a:rPr>
                        <a:t>ink a último commit en GitHub. Debe tener el nombre </a:t>
                      </a:r>
                      <a:r>
                        <a:rPr lang="es-419" sz="1600" u="none" cap="none" strike="noStrike">
                          <a:solidFill>
                            <a:schemeClr val="dk1"/>
                          </a:solidFill>
                          <a:highlight>
                            <a:srgbClr val="A6FFCA"/>
                          </a:highlight>
                          <a:latin typeface="Helvetica Neue Light"/>
                          <a:ea typeface="Helvetica Neue Light"/>
                          <a:cs typeface="Helvetica Neue Light"/>
                          <a:sym typeface="Helvetica Neue Light"/>
                        </a:rPr>
                        <a:t>“Idea+Apellido”</a:t>
                      </a:r>
                      <a:r>
                        <a:rPr lang="es-419" sz="1600" u="none" cap="none" strike="noStrike">
                          <a:solidFill>
                            <a:schemeClr val="dk1"/>
                          </a:solidFill>
                          <a:latin typeface="Helvetica Neue Light"/>
                          <a:ea typeface="Helvetica Neue Light"/>
                          <a:cs typeface="Helvetica Neue Light"/>
                          <a:sym typeface="Helvetica Neue Light"/>
                        </a:rPr>
                        <a:t>. </a:t>
                      </a:r>
                      <a:endParaRPr sz="1600" u="none" cap="none" strike="noStrike">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1600"/>
                        <a:buFont typeface="Arial"/>
                        <a:buNone/>
                      </a:pPr>
                      <a:r>
                        <a:rPr b="1" lang="es-419" sz="1600" u="none" cap="none" strike="noStrike">
                          <a:latin typeface="Helvetica Neue"/>
                          <a:ea typeface="Helvetica Neue"/>
                          <a:cs typeface="Helvetica Neue"/>
                          <a:sym typeface="Helvetica Neue"/>
                        </a:rPr>
                        <a:t>Sugerencia: </a:t>
                      </a:r>
                      <a:r>
                        <a:rPr lang="es-419" sz="1600" u="none" cap="none" strike="noStrike">
                          <a:latin typeface="Helvetica Neue Light"/>
                          <a:ea typeface="Helvetica Neue Light"/>
                          <a:cs typeface="Helvetica Neue Light"/>
                          <a:sym typeface="Helvetica Neue Light"/>
                        </a:rPr>
                        <a:t>incluir sugerencias</a:t>
                      </a:r>
                      <a:r>
                        <a:rPr lang="es-419" sz="1600" u="none" cap="none" strike="noStrike">
                          <a:solidFill>
                            <a:schemeClr val="dk1"/>
                          </a:solidFill>
                          <a:latin typeface="Helvetica Neue Light"/>
                          <a:ea typeface="Helvetica Neue Light"/>
                          <a:cs typeface="Helvetica Neue Light"/>
                          <a:sym typeface="Helvetica Neue Light"/>
                        </a:rPr>
                        <a:t>.</a:t>
                      </a:r>
                      <a:endParaRPr sz="1600" u="none" cap="none" strike="noStrike">
                        <a:latin typeface="Helvetica Neue Light"/>
                        <a:ea typeface="Helvetica Neue Light"/>
                        <a:cs typeface="Helvetica Neue Light"/>
                        <a:sym typeface="Helvetica Neue Light"/>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a:txBody>
                    <a:bodyPr/>
                    <a:lstStyle/>
                    <a:p>
                      <a:pPr indent="0" lvl="0" marL="0" marR="0" rtl="0" algn="ctr">
                        <a:lnSpc>
                          <a:spcPct val="100000"/>
                        </a:lnSpc>
                        <a:spcBef>
                          <a:spcPts val="0"/>
                        </a:spcBef>
                        <a:spcAft>
                          <a:spcPts val="0"/>
                        </a:spcAft>
                        <a:buClr>
                          <a:srgbClr val="000000"/>
                        </a:buClr>
                        <a:buSzPts val="1500"/>
                        <a:buFont typeface="Arial"/>
                        <a:buNone/>
                      </a:pPr>
                      <a:r>
                        <a:t/>
                      </a:r>
                      <a:endParaRPr sz="1500" u="none" cap="none" strike="noStrike">
                        <a:latin typeface="Helvetica Neue"/>
                        <a:ea typeface="Helvetica Neue"/>
                        <a:cs typeface="Helvetica Neue"/>
                        <a:sym typeface="Helvetica Neue"/>
                      </a:endParaRPr>
                    </a:p>
                  </a:txBody>
                  <a:tcPr marT="91425" marB="91425" marR="91425" marL="91425">
                    <a:lnL cap="flat" cmpd="sng" w="9525">
                      <a:solidFill>
                        <a:srgbClr val="000000"/>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2"/>
                    </a:solidFill>
                  </a:tcPr>
                </a:tc>
              </a:tr>
              <a:tr h="2411750">
                <a:tc gridSpan="3">
                  <a:txBody>
                    <a:bodyPr/>
                    <a:lstStyle/>
                    <a:p>
                      <a:pPr indent="0" lvl="0" marL="0" marR="0" rtl="0" algn="l">
                        <a:lnSpc>
                          <a:spcPct val="100000"/>
                        </a:lnSpc>
                        <a:spcBef>
                          <a:spcPts val="0"/>
                        </a:spcBef>
                        <a:spcAft>
                          <a:spcPts val="0"/>
                        </a:spcAft>
                        <a:buClr>
                          <a:srgbClr val="000000"/>
                        </a:buClr>
                        <a:buSzPts val="200"/>
                        <a:buFont typeface="Arial"/>
                        <a:buNone/>
                      </a:pPr>
                      <a:br>
                        <a:rPr b="1" lang="es-419" sz="200" u="none" cap="none" strike="noStrike">
                          <a:solidFill>
                            <a:srgbClr val="4D5156"/>
                          </a:solidFill>
                        </a:rPr>
                      </a:br>
                      <a:r>
                        <a:rPr b="1" lang="es-419" sz="1700" u="none" cap="none" strike="noStrike"/>
                        <a:t>&gt;&gt;</a:t>
                      </a:r>
                      <a:r>
                        <a:rPr b="1" lang="es-419" sz="1700" u="none" cap="none" strike="noStrike">
                          <a:solidFill>
                            <a:srgbClr val="4D5156"/>
                          </a:solidFill>
                        </a:rPr>
                        <a:t> </a:t>
                      </a:r>
                      <a:r>
                        <a:rPr b="1" lang="es-419" sz="1700" u="none" cap="none" strike="noStrike">
                          <a:latin typeface="Helvetica Neue"/>
                          <a:ea typeface="Helvetica Neue"/>
                          <a:cs typeface="Helvetica Neue"/>
                          <a:sym typeface="Helvetica Neue"/>
                        </a:rPr>
                        <a:t>Consigna:</a:t>
                      </a:r>
                      <a:r>
                        <a:rPr lang="es-419" sz="1700" u="none" cap="none" strike="noStrike">
                          <a:latin typeface="Helvetica Neue Light"/>
                          <a:ea typeface="Helvetica Neue Light"/>
                          <a:cs typeface="Helvetica Neue Light"/>
                          <a:sym typeface="Helvetica Neue Light"/>
                        </a:rPr>
                        <a:t> </a:t>
                      </a:r>
                      <a:endParaRPr sz="1700" u="none" cap="none" strike="noStrike">
                        <a:latin typeface="Helvetica Neue Light"/>
                        <a:ea typeface="Helvetica Neue Light"/>
                        <a:cs typeface="Helvetica Neue Light"/>
                        <a:sym typeface="Helvetica Neue Light"/>
                      </a:endParaRPr>
                    </a:p>
                    <a:p>
                      <a:pPr indent="0" lvl="0" marL="120650" marR="0" rtl="0" algn="l">
                        <a:lnSpc>
                          <a:spcPct val="100000"/>
                        </a:lnSpc>
                        <a:spcBef>
                          <a:spcPts val="0"/>
                        </a:spcBef>
                        <a:spcAft>
                          <a:spcPts val="0"/>
                        </a:spcAft>
                        <a:buClr>
                          <a:schemeClr val="dk1"/>
                        </a:buClr>
                        <a:buSzPts val="1700"/>
                        <a:buFont typeface="Helvetica Neue Light"/>
                        <a:buNone/>
                      </a:pPr>
                      <a:r>
                        <a:rPr lang="es-419" sz="1700" u="none" cap="none" strike="noStrike">
                          <a:solidFill>
                            <a:schemeClr val="dk1"/>
                          </a:solidFill>
                          <a:latin typeface="Helvetica Neue Light"/>
                          <a:ea typeface="Helvetica Neue Light"/>
                          <a:cs typeface="Helvetica Neue Light"/>
                          <a:sym typeface="Helvetica Neue Light"/>
                        </a:rPr>
                        <a:t>Crea un componente contenedor ItemListContainer.js con una prop greeting, y muestra el mensaje dentro del contenedor con el styling integrado.</a:t>
                      </a:r>
                      <a:endParaRPr sz="1700" u="none" cap="none" strike="noStrike">
                        <a:solidFill>
                          <a:schemeClr val="dk1"/>
                        </a:solidFill>
                        <a:latin typeface="Helvetica Neue Light"/>
                        <a:ea typeface="Helvetica Neue Light"/>
                        <a:cs typeface="Helvetica Neue Light"/>
                        <a:sym typeface="Helvetica Neue Light"/>
                      </a:endParaRPr>
                    </a:p>
                    <a:p>
                      <a:pPr indent="0" lvl="0" marL="127000" marR="0" rtl="0" algn="l">
                        <a:lnSpc>
                          <a:spcPct val="100000"/>
                        </a:lnSpc>
                        <a:spcBef>
                          <a:spcPts val="0"/>
                        </a:spcBef>
                        <a:spcAft>
                          <a:spcPts val="0"/>
                        </a:spcAft>
                        <a:buClr>
                          <a:schemeClr val="dk1"/>
                        </a:buClr>
                        <a:buSzPts val="1600"/>
                        <a:buFont typeface="Helvetica Neue Light"/>
                        <a:buNone/>
                      </a:pPr>
                      <a:r>
                        <a:rPr lang="es-419" sz="1600" u="none" cap="none" strike="noStrike">
                          <a:solidFill>
                            <a:schemeClr val="dk1"/>
                          </a:solidFill>
                          <a:latin typeface="Helvetica Neue Light"/>
                          <a:ea typeface="Helvetica Neue Light"/>
                          <a:cs typeface="Helvetica Neue Light"/>
                          <a:sym typeface="Helvetica Neue Light"/>
                        </a:rPr>
                        <a:t>Crea un componente ItemListContainer. Impórtalo dentro de App.js, y abajo de NavBar.js. </a:t>
                      </a:r>
                      <a:endParaRPr sz="1600" u="none" cap="none" strike="noStrike">
                        <a:solidFill>
                          <a:schemeClr val="dk1"/>
                        </a:solidFill>
                        <a:latin typeface="Helvetica Neue Light"/>
                        <a:ea typeface="Helvetica Neue Light"/>
                        <a:cs typeface="Helvetica Neue Light"/>
                        <a:sym typeface="Helvetica Neue Light"/>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r>
            </a:tbl>
          </a:graphicData>
        </a:graphic>
      </p:graphicFrame>
      <p:pic>
        <p:nvPicPr>
          <p:cNvPr id="850" name="Google Shape;850;p136"/>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851" name="Google Shape;851;p136"/>
          <p:cNvPicPr preferRelativeResize="0"/>
          <p:nvPr/>
        </p:nvPicPr>
        <p:blipFill rotWithShape="1">
          <a:blip r:embed="rId4">
            <a:alphaModFix/>
          </a:blip>
          <a:srcRect b="0" l="0" r="0" t="0"/>
          <a:stretch/>
        </p:blipFill>
        <p:spPr>
          <a:xfrm>
            <a:off x="7173537" y="1259000"/>
            <a:ext cx="1634174" cy="639850"/>
          </a:xfrm>
          <a:prstGeom prst="rect">
            <a:avLst/>
          </a:prstGeom>
          <a:noFill/>
          <a:ln>
            <a:noFill/>
          </a:ln>
        </p:spPr>
      </p:pic>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5" name="Shape 855"/>
        <p:cNvGrpSpPr/>
        <p:nvPr/>
      </p:nvGrpSpPr>
      <p:grpSpPr>
        <a:xfrm>
          <a:off x="0" y="0"/>
          <a:ext cx="0" cy="0"/>
          <a:chOff x="0" y="0"/>
          <a:chExt cx="0" cy="0"/>
        </a:xfrm>
      </p:grpSpPr>
      <p:graphicFrame>
        <p:nvGraphicFramePr>
          <p:cNvPr id="856" name="Google Shape;856;p137"/>
          <p:cNvGraphicFramePr/>
          <p:nvPr/>
        </p:nvGraphicFramePr>
        <p:xfrm>
          <a:off x="153263" y="344100"/>
          <a:ext cx="3000000" cy="3000000"/>
        </p:xfrm>
        <a:graphic>
          <a:graphicData uri="http://schemas.openxmlformats.org/drawingml/2006/table">
            <a:tbl>
              <a:tblPr>
                <a:noFill/>
                <a:tableStyleId>{500D9FD8-18BF-483D-BCBA-29F0E23D5CD1}</a:tableStyleId>
              </a:tblPr>
              <a:tblGrid>
                <a:gridCol w="2945825"/>
                <a:gridCol w="3822275"/>
                <a:gridCol w="2069375"/>
              </a:tblGrid>
              <a:tr h="672975">
                <a:tc gridSpan="3">
                  <a:txBody>
                    <a:bodyPr/>
                    <a:lstStyle/>
                    <a:p>
                      <a:pPr indent="0" lvl="0" marL="0" marR="0" rtl="0" algn="l">
                        <a:lnSpc>
                          <a:spcPct val="100000"/>
                        </a:lnSpc>
                        <a:spcBef>
                          <a:spcPts val="0"/>
                        </a:spcBef>
                        <a:spcAft>
                          <a:spcPts val="0"/>
                        </a:spcAft>
                        <a:buClr>
                          <a:schemeClr val="dk1"/>
                        </a:buClr>
                        <a:buSzPts val="2400"/>
                        <a:buFont typeface="Arial"/>
                        <a:buNone/>
                      </a:pPr>
                      <a:r>
                        <a:rPr i="1" lang="es-419" sz="2400" u="none" cap="none" strike="noStrike">
                          <a:solidFill>
                            <a:schemeClr val="dk1"/>
                          </a:solidFill>
                          <a:latin typeface="Anton"/>
                          <a:ea typeface="Anton"/>
                          <a:cs typeface="Anton"/>
                          <a:sym typeface="Anton"/>
                        </a:rPr>
                        <a:t>CREA TU LANDING</a:t>
                      </a:r>
                      <a:endParaRPr sz="2400" u="none" cap="none" strike="noStrike"/>
                    </a:p>
                  </a:txBody>
                  <a:tcPr marT="162000"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3CEFAB"/>
                    </a:solidFill>
                  </a:tcPr>
                </a:tc>
                <a:tc hMerge="1"/>
                <a:tc hMerge="1"/>
              </a:tr>
              <a:tr h="666925">
                <a:tc gridSpan="2">
                  <a:txBody>
                    <a:bodyPr/>
                    <a:lstStyle/>
                    <a:p>
                      <a:pPr indent="0" lvl="0" marL="0" marR="0" rtl="0" algn="l">
                        <a:lnSpc>
                          <a:spcPct val="100000"/>
                        </a:lnSpc>
                        <a:spcBef>
                          <a:spcPts val="0"/>
                        </a:spcBef>
                        <a:spcAft>
                          <a:spcPts val="0"/>
                        </a:spcAft>
                        <a:buClr>
                          <a:srgbClr val="000000"/>
                        </a:buClr>
                        <a:buSzPts val="1600"/>
                        <a:buFont typeface="Arial"/>
                        <a:buNone/>
                      </a:pPr>
                      <a:r>
                        <a:rPr b="1" lang="es-419" sz="1600" u="none" cap="none" strike="noStrike">
                          <a:latin typeface="Helvetica Neue"/>
                          <a:ea typeface="Helvetica Neue"/>
                          <a:cs typeface="Helvetica Neue"/>
                          <a:sym typeface="Helvetica Neue"/>
                        </a:rPr>
                        <a:t>Formato: </a:t>
                      </a:r>
                      <a:r>
                        <a:rPr lang="es-419" sz="1600" u="none" cap="none" strike="noStrike">
                          <a:latin typeface="Helvetica Neue Light"/>
                          <a:ea typeface="Helvetica Neue Light"/>
                          <a:cs typeface="Helvetica Neue Light"/>
                          <a:sym typeface="Helvetica Neue Light"/>
                        </a:rPr>
                        <a:t>link al último commit de tu repositorio en GitHub.</a:t>
                      </a:r>
                      <a:endParaRPr sz="1600" u="none" cap="none" strike="noStrike">
                        <a:latin typeface="Helvetica Neue Light"/>
                        <a:ea typeface="Helvetica Neue Light"/>
                        <a:cs typeface="Helvetica Neue Light"/>
                        <a:sym typeface="Helvetica Neue Light"/>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a:txBody>
                    <a:bodyPr/>
                    <a:lstStyle/>
                    <a:p>
                      <a:pPr indent="0" lvl="0" marL="0" marR="0" rtl="0" algn="ctr">
                        <a:lnSpc>
                          <a:spcPct val="100000"/>
                        </a:lnSpc>
                        <a:spcBef>
                          <a:spcPts val="0"/>
                        </a:spcBef>
                        <a:spcAft>
                          <a:spcPts val="0"/>
                        </a:spcAft>
                        <a:buClr>
                          <a:srgbClr val="000000"/>
                        </a:buClr>
                        <a:buSzPts val="1500"/>
                        <a:buFont typeface="Arial"/>
                        <a:buNone/>
                      </a:pPr>
                      <a:r>
                        <a:t/>
                      </a:r>
                      <a:endParaRPr sz="1500" u="none" cap="none" strike="noStrike">
                        <a:latin typeface="Helvetica Neue"/>
                        <a:ea typeface="Helvetica Neue"/>
                        <a:cs typeface="Helvetica Neue"/>
                        <a:sym typeface="Helvetica Neue"/>
                      </a:endParaRPr>
                    </a:p>
                  </a:txBody>
                  <a:tcPr marT="91425" marB="91425" marR="91425" marL="91425">
                    <a:lnL cap="flat" cmpd="sng" w="9525">
                      <a:solidFill>
                        <a:srgbClr val="000000"/>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EEEEE"/>
                    </a:solidFill>
                  </a:tcPr>
                </a:tc>
              </a:tr>
              <a:tr h="3169450">
                <a:tc gridSpan="3">
                  <a:txBody>
                    <a:bodyPr/>
                    <a:lstStyle/>
                    <a:p>
                      <a:pPr indent="0" lvl="0" marL="0" marR="0" rtl="0" algn="l">
                        <a:lnSpc>
                          <a:spcPct val="100000"/>
                        </a:lnSpc>
                        <a:spcBef>
                          <a:spcPts val="0"/>
                        </a:spcBef>
                        <a:spcAft>
                          <a:spcPts val="0"/>
                        </a:spcAft>
                        <a:buClr>
                          <a:srgbClr val="000000"/>
                        </a:buClr>
                        <a:buSzPts val="200"/>
                        <a:buFont typeface="Arial"/>
                        <a:buNone/>
                      </a:pPr>
                      <a:br>
                        <a:rPr b="1" lang="es-419" sz="200" u="none" cap="none" strike="noStrike">
                          <a:solidFill>
                            <a:srgbClr val="4D5156"/>
                          </a:solidFill>
                        </a:rPr>
                      </a:br>
                      <a:r>
                        <a:rPr b="1" lang="es-419" sz="1700" u="none" cap="none" strike="noStrike"/>
                        <a:t>&gt;&gt;</a:t>
                      </a:r>
                      <a:r>
                        <a:rPr b="1" lang="es-419" sz="1700" u="none" cap="none" strike="noStrike">
                          <a:solidFill>
                            <a:srgbClr val="4D5156"/>
                          </a:solidFill>
                        </a:rPr>
                        <a:t> </a:t>
                      </a:r>
                      <a:r>
                        <a:rPr b="1" lang="es-419" sz="1700" u="none" cap="none" strike="noStrike">
                          <a:latin typeface="Helvetica Neue"/>
                          <a:ea typeface="Helvetica Neue"/>
                          <a:cs typeface="Helvetica Neue"/>
                          <a:sym typeface="Helvetica Neue"/>
                        </a:rPr>
                        <a:t>Ejemplo:</a:t>
                      </a:r>
                      <a:endParaRPr b="1" sz="1700" u="none" cap="none" strike="noStrike">
                        <a:latin typeface="Helvetica Neue"/>
                        <a:ea typeface="Helvetica Neue"/>
                        <a:cs typeface="Helvetica Neue"/>
                        <a:sym typeface="Helvetica Neue"/>
                      </a:endParaRPr>
                    </a:p>
                    <a:p>
                      <a:pPr indent="0" lvl="0" marL="0" marR="0" rtl="0" algn="l">
                        <a:lnSpc>
                          <a:spcPct val="135714"/>
                        </a:lnSpc>
                        <a:spcBef>
                          <a:spcPts val="0"/>
                        </a:spcBef>
                        <a:spcAft>
                          <a:spcPts val="0"/>
                        </a:spcAft>
                        <a:buClr>
                          <a:srgbClr val="000000"/>
                        </a:buClr>
                        <a:buSzPts val="1600"/>
                        <a:buFont typeface="Arial"/>
                        <a:buNone/>
                      </a:pPr>
                      <a:r>
                        <a:t/>
                      </a:r>
                      <a:endParaRPr sz="1600" u="none" cap="none" strike="noStrike">
                        <a:latin typeface="Helvetica Neue Light"/>
                        <a:ea typeface="Helvetica Neue Light"/>
                        <a:cs typeface="Helvetica Neue Light"/>
                        <a:sym typeface="Helvetica Neue Light"/>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r>
            </a:tbl>
          </a:graphicData>
        </a:graphic>
      </p:graphicFrame>
      <p:pic>
        <p:nvPicPr>
          <p:cNvPr id="857" name="Google Shape;857;p137"/>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858" name="Google Shape;858;p137"/>
          <p:cNvPicPr preferRelativeResize="0"/>
          <p:nvPr/>
        </p:nvPicPr>
        <p:blipFill rotWithShape="1">
          <a:blip r:embed="rId4">
            <a:alphaModFix/>
          </a:blip>
          <a:srcRect b="0" l="0" r="0" t="0"/>
          <a:stretch/>
        </p:blipFill>
        <p:spPr>
          <a:xfrm>
            <a:off x="7173537" y="1017075"/>
            <a:ext cx="1634174" cy="639850"/>
          </a:xfrm>
          <a:prstGeom prst="rect">
            <a:avLst/>
          </a:prstGeom>
          <a:noFill/>
          <a:ln>
            <a:noFill/>
          </a:ln>
        </p:spPr>
      </p:pic>
      <p:sp>
        <p:nvSpPr>
          <p:cNvPr id="859" name="Google Shape;859;p137"/>
          <p:cNvSpPr txBox="1"/>
          <p:nvPr/>
        </p:nvSpPr>
        <p:spPr>
          <a:xfrm>
            <a:off x="1007225" y="2262324"/>
            <a:ext cx="6894300" cy="2397300"/>
          </a:xfrm>
          <a:prstGeom prst="rect">
            <a:avLst/>
          </a:prstGeom>
          <a:solidFill>
            <a:srgbClr val="191919"/>
          </a:solidFill>
          <a:ln>
            <a:noFill/>
          </a:ln>
        </p:spPr>
        <p:txBody>
          <a:bodyPr anchorCtr="0" anchor="t" bIns="91425" lIns="91425" spcFirstLastPara="1" rIns="91425" wrap="square" tIns="91425">
            <a:noAutofit/>
          </a:bodyPr>
          <a:lstStyle/>
          <a:p>
            <a:pPr indent="0" lvl="0" marL="0" marR="0" rtl="0" algn="l">
              <a:lnSpc>
                <a:spcPct val="135714"/>
              </a:lnSpc>
              <a:spcBef>
                <a:spcPts val="0"/>
              </a:spcBef>
              <a:spcAft>
                <a:spcPts val="0"/>
              </a:spcAft>
              <a:buClr>
                <a:srgbClr val="000000"/>
              </a:buClr>
              <a:buSzPts val="1400"/>
              <a:buFont typeface="Arial"/>
              <a:buNone/>
            </a:pPr>
            <a:r>
              <a:rPr b="0" i="0" lang="es-419" sz="1400" u="none" cap="none" strike="noStrike">
                <a:solidFill>
                  <a:srgbClr val="569CD6"/>
                </a:solidFill>
                <a:highlight>
                  <a:srgbClr val="1E1E1E"/>
                </a:highlight>
                <a:latin typeface="Courier New"/>
                <a:ea typeface="Courier New"/>
                <a:cs typeface="Courier New"/>
                <a:sym typeface="Courier New"/>
              </a:rPr>
              <a:t>function</a:t>
            </a:r>
            <a:r>
              <a:rPr b="0" i="0" lang="es-419" sz="1400" u="none" cap="none" strike="noStrike">
                <a:solidFill>
                  <a:srgbClr val="D4D4D4"/>
                </a:solidFill>
                <a:highlight>
                  <a:srgbClr val="1E1E1E"/>
                </a:highlight>
                <a:latin typeface="Courier New"/>
                <a:ea typeface="Courier New"/>
                <a:cs typeface="Courier New"/>
                <a:sym typeface="Courier New"/>
              </a:rPr>
              <a:t> </a:t>
            </a:r>
            <a:r>
              <a:rPr b="0" i="0" lang="es-419" sz="1400" u="none" cap="none" strike="noStrike">
                <a:solidFill>
                  <a:srgbClr val="DCDCAA"/>
                </a:solidFill>
                <a:highlight>
                  <a:srgbClr val="1E1E1E"/>
                </a:highlight>
                <a:latin typeface="Courier New"/>
                <a:ea typeface="Courier New"/>
                <a:cs typeface="Courier New"/>
                <a:sym typeface="Courier New"/>
              </a:rPr>
              <a:t>App</a:t>
            </a:r>
            <a:r>
              <a:rPr b="0" i="0" lang="es-419" sz="1400" u="none" cap="none" strike="noStrike">
                <a:solidFill>
                  <a:srgbClr val="D4D4D4"/>
                </a:solidFill>
                <a:highlight>
                  <a:srgbClr val="1E1E1E"/>
                </a:highlight>
                <a:latin typeface="Courier New"/>
                <a:ea typeface="Courier New"/>
                <a:cs typeface="Courier New"/>
                <a:sym typeface="Courier New"/>
              </a:rPr>
              <a:t>() {</a:t>
            </a:r>
            <a:endParaRPr b="0" i="0" sz="1400" u="none" cap="none" strike="noStrike">
              <a:solidFill>
                <a:srgbClr val="D4D4D4"/>
              </a:solidFill>
              <a:highlight>
                <a:srgbClr val="1E1E1E"/>
              </a:highlight>
              <a:latin typeface="Courier New"/>
              <a:ea typeface="Courier New"/>
              <a:cs typeface="Courier New"/>
              <a:sym typeface="Courier New"/>
            </a:endParaRPr>
          </a:p>
          <a:p>
            <a:pPr indent="0" lvl="0" marL="0" marR="0" rtl="0" algn="l">
              <a:lnSpc>
                <a:spcPct val="135714"/>
              </a:lnSpc>
              <a:spcBef>
                <a:spcPts val="0"/>
              </a:spcBef>
              <a:spcAft>
                <a:spcPts val="0"/>
              </a:spcAft>
              <a:buClr>
                <a:srgbClr val="000000"/>
              </a:buClr>
              <a:buSzPts val="1400"/>
              <a:buFont typeface="Arial"/>
              <a:buNone/>
            </a:pPr>
            <a:r>
              <a:rPr b="0" i="0" lang="es-419" sz="1400" u="none" cap="none" strike="noStrike">
                <a:solidFill>
                  <a:srgbClr val="D4D4D4"/>
                </a:solidFill>
                <a:highlight>
                  <a:srgbClr val="1E1E1E"/>
                </a:highlight>
                <a:latin typeface="Courier New"/>
                <a:ea typeface="Courier New"/>
                <a:cs typeface="Courier New"/>
                <a:sym typeface="Courier New"/>
              </a:rPr>
              <a:t>    </a:t>
            </a:r>
            <a:r>
              <a:rPr b="0" i="0" lang="es-419" sz="1400" u="none" cap="none" strike="noStrike">
                <a:solidFill>
                  <a:srgbClr val="C586C0"/>
                </a:solidFill>
                <a:highlight>
                  <a:srgbClr val="1E1E1E"/>
                </a:highlight>
                <a:latin typeface="Courier New"/>
                <a:ea typeface="Courier New"/>
                <a:cs typeface="Courier New"/>
                <a:sym typeface="Courier New"/>
              </a:rPr>
              <a:t>return</a:t>
            </a:r>
            <a:r>
              <a:rPr b="0" i="0" lang="es-419" sz="1400" u="none" cap="none" strike="noStrike">
                <a:solidFill>
                  <a:srgbClr val="D4D4D4"/>
                </a:solidFill>
                <a:highlight>
                  <a:srgbClr val="1E1E1E"/>
                </a:highlight>
                <a:latin typeface="Courier New"/>
                <a:ea typeface="Courier New"/>
                <a:cs typeface="Courier New"/>
                <a:sym typeface="Courier New"/>
              </a:rPr>
              <a:t> </a:t>
            </a:r>
            <a:r>
              <a:rPr b="0" i="0" lang="es-419" sz="1400" u="none" cap="none" strike="noStrike">
                <a:solidFill>
                  <a:srgbClr val="808080"/>
                </a:solidFill>
                <a:highlight>
                  <a:srgbClr val="1E1E1E"/>
                </a:highlight>
                <a:latin typeface="Courier New"/>
                <a:ea typeface="Courier New"/>
                <a:cs typeface="Courier New"/>
                <a:sym typeface="Courier New"/>
              </a:rPr>
              <a:t>&lt;&gt;</a:t>
            </a:r>
            <a:endParaRPr b="0" i="0" sz="1400" u="none" cap="none" strike="noStrike">
              <a:solidFill>
                <a:srgbClr val="808080"/>
              </a:solidFill>
              <a:highlight>
                <a:srgbClr val="1E1E1E"/>
              </a:highlight>
              <a:latin typeface="Courier New"/>
              <a:ea typeface="Courier New"/>
              <a:cs typeface="Courier New"/>
              <a:sym typeface="Courier New"/>
            </a:endParaRPr>
          </a:p>
          <a:p>
            <a:pPr indent="0" lvl="0" marL="0" marR="0" rtl="0" algn="l">
              <a:lnSpc>
                <a:spcPct val="135714"/>
              </a:lnSpc>
              <a:spcBef>
                <a:spcPts val="0"/>
              </a:spcBef>
              <a:spcAft>
                <a:spcPts val="0"/>
              </a:spcAft>
              <a:buClr>
                <a:srgbClr val="000000"/>
              </a:buClr>
              <a:buSzPts val="1400"/>
              <a:buFont typeface="Arial"/>
              <a:buNone/>
            </a:pPr>
            <a:r>
              <a:rPr b="0" i="0" lang="es-419" sz="1400" u="none" cap="none" strike="noStrike">
                <a:solidFill>
                  <a:srgbClr val="D4D4D4"/>
                </a:solidFill>
                <a:highlight>
                  <a:srgbClr val="1E1E1E"/>
                </a:highlight>
                <a:latin typeface="Courier New"/>
                <a:ea typeface="Courier New"/>
                <a:cs typeface="Courier New"/>
                <a:sym typeface="Courier New"/>
              </a:rPr>
              <a:t>             // Desarrolla tu implementación de un navbar dentro del componente NavBar.js</a:t>
            </a:r>
            <a:endParaRPr b="0" i="0" sz="1400" u="none" cap="none" strike="noStrike">
              <a:solidFill>
                <a:srgbClr val="D4D4D4"/>
              </a:solidFill>
              <a:highlight>
                <a:srgbClr val="1E1E1E"/>
              </a:highlight>
              <a:latin typeface="Courier New"/>
              <a:ea typeface="Courier New"/>
              <a:cs typeface="Courier New"/>
              <a:sym typeface="Courier New"/>
            </a:endParaRPr>
          </a:p>
          <a:p>
            <a:pPr indent="0" lvl="0" marL="0" marR="0" rtl="0" algn="l">
              <a:lnSpc>
                <a:spcPct val="135714"/>
              </a:lnSpc>
              <a:spcBef>
                <a:spcPts val="0"/>
              </a:spcBef>
              <a:spcAft>
                <a:spcPts val="0"/>
              </a:spcAft>
              <a:buClr>
                <a:srgbClr val="000000"/>
              </a:buClr>
              <a:buSzPts val="1400"/>
              <a:buFont typeface="Arial"/>
              <a:buNone/>
            </a:pPr>
            <a:r>
              <a:rPr b="0" i="0" lang="es-419" sz="1400" u="none" cap="none" strike="noStrike">
                <a:solidFill>
                  <a:srgbClr val="D4D4D4"/>
                </a:solidFill>
                <a:highlight>
                  <a:srgbClr val="1E1E1E"/>
                </a:highlight>
                <a:latin typeface="Courier New"/>
                <a:ea typeface="Courier New"/>
                <a:cs typeface="Courier New"/>
                <a:sym typeface="Courier New"/>
              </a:rPr>
              <a:t>             </a:t>
            </a:r>
            <a:r>
              <a:rPr b="0" i="0" lang="es-419" sz="1400" u="none" cap="none" strike="noStrike">
                <a:solidFill>
                  <a:srgbClr val="808080"/>
                </a:solidFill>
                <a:highlight>
                  <a:srgbClr val="1E1E1E"/>
                </a:highlight>
                <a:latin typeface="Courier New"/>
                <a:ea typeface="Courier New"/>
                <a:cs typeface="Courier New"/>
                <a:sym typeface="Courier New"/>
              </a:rPr>
              <a:t>&lt;</a:t>
            </a:r>
            <a:r>
              <a:rPr b="0" i="0" lang="es-419" sz="1400" u="none" cap="none" strike="noStrike">
                <a:solidFill>
                  <a:srgbClr val="4EC9B0"/>
                </a:solidFill>
                <a:highlight>
                  <a:srgbClr val="1E1E1E"/>
                </a:highlight>
                <a:latin typeface="Courier New"/>
                <a:ea typeface="Courier New"/>
                <a:cs typeface="Courier New"/>
                <a:sym typeface="Courier New"/>
              </a:rPr>
              <a:t>NavBar</a:t>
            </a:r>
            <a:r>
              <a:rPr b="0" i="0" lang="es-419" sz="1400" u="none" cap="none" strike="noStrike">
                <a:solidFill>
                  <a:srgbClr val="D4D4D4"/>
                </a:solidFill>
                <a:highlight>
                  <a:srgbClr val="1E1E1E"/>
                </a:highlight>
                <a:latin typeface="Courier New"/>
                <a:ea typeface="Courier New"/>
                <a:cs typeface="Courier New"/>
                <a:sym typeface="Courier New"/>
              </a:rPr>
              <a:t> </a:t>
            </a:r>
            <a:r>
              <a:rPr b="0" i="0" lang="es-419" sz="1400" u="none" cap="none" strike="noStrike">
                <a:solidFill>
                  <a:srgbClr val="808080"/>
                </a:solidFill>
                <a:highlight>
                  <a:srgbClr val="1E1E1E"/>
                </a:highlight>
                <a:latin typeface="Courier New"/>
                <a:ea typeface="Courier New"/>
                <a:cs typeface="Courier New"/>
                <a:sym typeface="Courier New"/>
              </a:rPr>
              <a:t>/&gt;</a:t>
            </a:r>
            <a:endParaRPr b="0" i="0" sz="1400" u="none" cap="none" strike="noStrike">
              <a:solidFill>
                <a:srgbClr val="000000"/>
              </a:solidFill>
              <a:latin typeface="Arial"/>
              <a:ea typeface="Arial"/>
              <a:cs typeface="Arial"/>
              <a:sym typeface="Arial"/>
            </a:endParaRPr>
          </a:p>
          <a:p>
            <a:pPr indent="0" lvl="0" marL="0" marR="0" rtl="0" algn="l">
              <a:lnSpc>
                <a:spcPct val="135714"/>
              </a:lnSpc>
              <a:spcBef>
                <a:spcPts val="0"/>
              </a:spcBef>
              <a:spcAft>
                <a:spcPts val="0"/>
              </a:spcAft>
              <a:buClr>
                <a:srgbClr val="000000"/>
              </a:buClr>
              <a:buSzPts val="1400"/>
              <a:buFont typeface="Arial"/>
              <a:buNone/>
            </a:pPr>
            <a:r>
              <a:rPr b="0" i="0" lang="es-419" sz="1400" u="none" cap="none" strike="noStrike">
                <a:solidFill>
                  <a:srgbClr val="808080"/>
                </a:solidFill>
                <a:highlight>
                  <a:srgbClr val="1E1E1E"/>
                </a:highlight>
                <a:latin typeface="Courier New"/>
                <a:ea typeface="Courier New"/>
                <a:cs typeface="Courier New"/>
                <a:sym typeface="Courier New"/>
              </a:rPr>
              <a:t>	     &lt;</a:t>
            </a:r>
            <a:r>
              <a:rPr b="0" i="0" lang="es-419" sz="1400" u="none" cap="none" strike="noStrike">
                <a:solidFill>
                  <a:srgbClr val="4EC9B0"/>
                </a:solidFill>
                <a:highlight>
                  <a:srgbClr val="1E1E1E"/>
                </a:highlight>
                <a:latin typeface="Courier New"/>
                <a:ea typeface="Courier New"/>
                <a:cs typeface="Courier New"/>
                <a:sym typeface="Courier New"/>
              </a:rPr>
              <a:t>ItemListContainer</a:t>
            </a:r>
            <a:r>
              <a:rPr b="0" i="0" lang="es-419" sz="1400" u="none" cap="none" strike="noStrike">
                <a:solidFill>
                  <a:srgbClr val="D4D4D4"/>
                </a:solidFill>
                <a:highlight>
                  <a:srgbClr val="1E1E1E"/>
                </a:highlight>
                <a:latin typeface="Courier New"/>
                <a:ea typeface="Courier New"/>
                <a:cs typeface="Courier New"/>
                <a:sym typeface="Courier New"/>
              </a:rPr>
              <a:t> </a:t>
            </a:r>
            <a:r>
              <a:rPr b="0" i="0" lang="es-419" sz="1400" u="none" cap="none" strike="noStrike">
                <a:solidFill>
                  <a:srgbClr val="808080"/>
                </a:solidFill>
                <a:highlight>
                  <a:srgbClr val="1E1E1E"/>
                </a:highlight>
                <a:latin typeface="Courier New"/>
                <a:ea typeface="Courier New"/>
                <a:cs typeface="Courier New"/>
                <a:sym typeface="Courier New"/>
              </a:rPr>
              <a:t>/&gt;</a:t>
            </a:r>
            <a:endParaRPr b="0" i="0" sz="1400" u="none" cap="none" strike="noStrike">
              <a:solidFill>
                <a:srgbClr val="808080"/>
              </a:solidFill>
              <a:highlight>
                <a:srgbClr val="1E1E1E"/>
              </a:highlight>
              <a:latin typeface="Courier New"/>
              <a:ea typeface="Courier New"/>
              <a:cs typeface="Courier New"/>
              <a:sym typeface="Courier New"/>
            </a:endParaRPr>
          </a:p>
          <a:p>
            <a:pPr indent="0" lvl="0" marL="0" marR="0" rtl="0" algn="l">
              <a:lnSpc>
                <a:spcPct val="135714"/>
              </a:lnSpc>
              <a:spcBef>
                <a:spcPts val="0"/>
              </a:spcBef>
              <a:spcAft>
                <a:spcPts val="0"/>
              </a:spcAft>
              <a:buClr>
                <a:srgbClr val="000000"/>
              </a:buClr>
              <a:buSzPts val="1400"/>
              <a:buFont typeface="Arial"/>
              <a:buNone/>
            </a:pPr>
            <a:r>
              <a:rPr b="0" i="0" lang="es-419" sz="1400" u="none" cap="none" strike="noStrike">
                <a:solidFill>
                  <a:srgbClr val="808080"/>
                </a:solidFill>
                <a:highlight>
                  <a:srgbClr val="1E1E1E"/>
                </a:highlight>
                <a:latin typeface="Courier New"/>
                <a:ea typeface="Courier New"/>
                <a:cs typeface="Courier New"/>
                <a:sym typeface="Courier New"/>
              </a:rPr>
              <a:t>    &lt;/&gt;</a:t>
            </a:r>
            <a:r>
              <a:rPr b="0" i="0" lang="es-419" sz="1400" u="none" cap="none" strike="noStrike">
                <a:solidFill>
                  <a:srgbClr val="D4D4D4"/>
                </a:solidFill>
                <a:highlight>
                  <a:srgbClr val="1E1E1E"/>
                </a:highlight>
                <a:latin typeface="Courier New"/>
                <a:ea typeface="Courier New"/>
                <a:cs typeface="Courier New"/>
                <a:sym typeface="Courier New"/>
              </a:rPr>
              <a:t>;</a:t>
            </a:r>
            <a:endParaRPr b="0" i="0" sz="1400" u="none" cap="none" strike="noStrike">
              <a:solidFill>
                <a:srgbClr val="D4D4D4"/>
              </a:solidFill>
              <a:highlight>
                <a:srgbClr val="1E1E1E"/>
              </a:highlight>
              <a:latin typeface="Courier New"/>
              <a:ea typeface="Courier New"/>
              <a:cs typeface="Courier New"/>
              <a:sym typeface="Courier New"/>
            </a:endParaRPr>
          </a:p>
          <a:p>
            <a:pPr indent="0" lvl="0" marL="0" marR="0" rtl="0" algn="l">
              <a:lnSpc>
                <a:spcPct val="135714"/>
              </a:lnSpc>
              <a:spcBef>
                <a:spcPts val="0"/>
              </a:spcBef>
              <a:spcAft>
                <a:spcPts val="0"/>
              </a:spcAft>
              <a:buClr>
                <a:srgbClr val="000000"/>
              </a:buClr>
              <a:buSzPts val="1400"/>
              <a:buFont typeface="Arial"/>
              <a:buNone/>
            </a:pPr>
            <a:r>
              <a:rPr b="0" i="0" lang="es-419" sz="1400" u="none" cap="none" strike="noStrike">
                <a:solidFill>
                  <a:srgbClr val="D4D4D4"/>
                </a:solidFill>
                <a:highlight>
                  <a:srgbClr val="1E1E1E"/>
                </a:highlight>
                <a:latin typeface="Courier New"/>
                <a:ea typeface="Courier New"/>
                <a:cs typeface="Courier New"/>
                <a:sym typeface="Courier New"/>
              </a:rPr>
              <a:t>}</a:t>
            </a:r>
            <a:endParaRPr b="0" i="0" sz="1200" u="none" cap="none" strike="noStrike">
              <a:solidFill>
                <a:srgbClr val="000000"/>
              </a:solidFill>
              <a:latin typeface="Arial"/>
              <a:ea typeface="Arial"/>
              <a:cs typeface="Arial"/>
              <a:sym typeface="Arial"/>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3" name="Shape 863"/>
        <p:cNvGrpSpPr/>
        <p:nvPr/>
      </p:nvGrpSpPr>
      <p:grpSpPr>
        <a:xfrm>
          <a:off x="0" y="0"/>
          <a:ext cx="0" cy="0"/>
          <a:chOff x="0" y="0"/>
          <a:chExt cx="0" cy="0"/>
        </a:xfrm>
      </p:grpSpPr>
      <p:graphicFrame>
        <p:nvGraphicFramePr>
          <p:cNvPr id="864" name="Google Shape;864;p138"/>
          <p:cNvGraphicFramePr/>
          <p:nvPr/>
        </p:nvGraphicFramePr>
        <p:xfrm>
          <a:off x="213538" y="0"/>
          <a:ext cx="3000000" cy="3000000"/>
        </p:xfrm>
        <a:graphic>
          <a:graphicData uri="http://schemas.openxmlformats.org/drawingml/2006/table">
            <a:tbl>
              <a:tblPr>
                <a:noFill/>
                <a:tableStyleId>{C8115638-FEAB-48C6-AAB7-B972AE71DA59}</a:tableStyleId>
              </a:tblPr>
              <a:tblGrid>
                <a:gridCol w="2945825"/>
                <a:gridCol w="3822275"/>
                <a:gridCol w="2069375"/>
              </a:tblGrid>
              <a:tr h="567025">
                <a:tc gridSpan="3">
                  <a:txBody>
                    <a:bodyPr/>
                    <a:lstStyle/>
                    <a:p>
                      <a:pPr indent="0" lvl="0" marL="0" marR="0" rtl="0" algn="l">
                        <a:lnSpc>
                          <a:spcPct val="100000"/>
                        </a:lnSpc>
                        <a:spcBef>
                          <a:spcPts val="0"/>
                        </a:spcBef>
                        <a:spcAft>
                          <a:spcPts val="0"/>
                        </a:spcAft>
                        <a:buClr>
                          <a:srgbClr val="000000"/>
                        </a:buClr>
                        <a:buSzPts val="2400"/>
                        <a:buFont typeface="Arial"/>
                        <a:buNone/>
                      </a:pPr>
                      <a:r>
                        <a:rPr i="1" lang="es-419" sz="2400" u="none" cap="none" strike="noStrike">
                          <a:solidFill>
                            <a:schemeClr val="dk1"/>
                          </a:solidFill>
                          <a:latin typeface="Anton"/>
                          <a:ea typeface="Anton"/>
                          <a:cs typeface="Anton"/>
                          <a:sym typeface="Anton"/>
                        </a:rPr>
                        <a:t>CREA TU LANDING</a:t>
                      </a:r>
                      <a:endParaRPr i="1" sz="2400" u="none" cap="none" strike="noStrike">
                        <a:solidFill>
                          <a:schemeClr val="dk1"/>
                        </a:solidFill>
                        <a:latin typeface="Anton"/>
                        <a:ea typeface="Anton"/>
                        <a:cs typeface="Anton"/>
                        <a:sym typeface="Anton"/>
                      </a:endParaRPr>
                    </a:p>
                  </a:txBody>
                  <a:tcPr marT="162000"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3CEFAB"/>
                    </a:solidFill>
                  </a:tcPr>
                </a:tc>
                <a:tc hMerge="1"/>
                <a:tc hMerge="1"/>
              </a:tr>
              <a:tr h="755600">
                <a:tc gridSpan="2">
                  <a:txBody>
                    <a:bodyPr/>
                    <a:lstStyle/>
                    <a:p>
                      <a:pPr indent="0" lvl="0" marL="0" marR="0" rtl="0" algn="l">
                        <a:lnSpc>
                          <a:spcPct val="100000"/>
                        </a:lnSpc>
                        <a:spcBef>
                          <a:spcPts val="0"/>
                        </a:spcBef>
                        <a:spcAft>
                          <a:spcPts val="0"/>
                        </a:spcAft>
                        <a:buClr>
                          <a:srgbClr val="000000"/>
                        </a:buClr>
                        <a:buSzPts val="1600"/>
                        <a:buFont typeface="Arial"/>
                        <a:buNone/>
                      </a:pPr>
                      <a:r>
                        <a:rPr b="1" lang="es-419" sz="1600" u="none" cap="none" strike="noStrike">
                          <a:latin typeface="Helvetica Neue"/>
                          <a:ea typeface="Helvetica Neue"/>
                          <a:cs typeface="Helvetica Neue"/>
                          <a:sym typeface="Helvetica Neue"/>
                        </a:rPr>
                        <a:t>Formato:</a:t>
                      </a:r>
                      <a:r>
                        <a:rPr lang="es-419" sz="1600" u="none" cap="none" strike="noStrike">
                          <a:latin typeface="Helvetica Neue Light"/>
                          <a:ea typeface="Helvetica Neue Light"/>
                          <a:cs typeface="Helvetica Neue Light"/>
                          <a:sym typeface="Helvetica Neue Light"/>
                        </a:rPr>
                        <a:t> link al último commit en GitHub</a:t>
                      </a:r>
                      <a:r>
                        <a:rPr lang="es-419" sz="1600" u="none" cap="none" strike="noStrike">
                          <a:solidFill>
                            <a:schemeClr val="dk1"/>
                          </a:solidFill>
                          <a:latin typeface="Helvetica Neue Light"/>
                          <a:ea typeface="Helvetica Neue Light"/>
                          <a:cs typeface="Helvetica Neue Light"/>
                          <a:sym typeface="Helvetica Neue Light"/>
                        </a:rPr>
                        <a:t>.</a:t>
                      </a:r>
                      <a:endParaRPr sz="1600" u="none" cap="none" strike="noStrike">
                        <a:latin typeface="Helvetica Neue Light"/>
                        <a:ea typeface="Helvetica Neue Light"/>
                        <a:cs typeface="Helvetica Neue Light"/>
                        <a:sym typeface="Helvetica Neue Light"/>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a:txBody>
                    <a:bodyPr/>
                    <a:lstStyle/>
                    <a:p>
                      <a:pPr indent="0" lvl="0" marL="0" marR="0" rtl="0" algn="ctr">
                        <a:lnSpc>
                          <a:spcPct val="100000"/>
                        </a:lnSpc>
                        <a:spcBef>
                          <a:spcPts val="0"/>
                        </a:spcBef>
                        <a:spcAft>
                          <a:spcPts val="0"/>
                        </a:spcAft>
                        <a:buClr>
                          <a:srgbClr val="000000"/>
                        </a:buClr>
                        <a:buSzPts val="1500"/>
                        <a:buFont typeface="Arial"/>
                        <a:buNone/>
                      </a:pPr>
                      <a:r>
                        <a:t/>
                      </a:r>
                      <a:endParaRPr sz="1500" u="none" cap="none" strike="noStrike">
                        <a:latin typeface="Helvetica Neue"/>
                        <a:ea typeface="Helvetica Neue"/>
                        <a:cs typeface="Helvetica Neue"/>
                        <a:sym typeface="Helvetica Neue"/>
                      </a:endParaRPr>
                    </a:p>
                  </a:txBody>
                  <a:tcPr marT="91425" marB="91425" marR="91425" marL="91425">
                    <a:lnL cap="flat" cmpd="sng" w="9525">
                      <a:solidFill>
                        <a:srgbClr val="000000"/>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2"/>
                    </a:solidFill>
                  </a:tcPr>
                </a:tc>
              </a:tr>
              <a:tr h="3754675">
                <a:tc gridSpan="3">
                  <a:txBody>
                    <a:bodyPr/>
                    <a:lstStyle/>
                    <a:p>
                      <a:pPr indent="0" lvl="0" marL="0" marR="0" rtl="0" algn="l">
                        <a:lnSpc>
                          <a:spcPct val="100000"/>
                        </a:lnSpc>
                        <a:spcBef>
                          <a:spcPts val="0"/>
                        </a:spcBef>
                        <a:spcAft>
                          <a:spcPts val="0"/>
                        </a:spcAft>
                        <a:buClr>
                          <a:srgbClr val="000000"/>
                        </a:buClr>
                        <a:buSzPts val="200"/>
                        <a:buFont typeface="Arial"/>
                        <a:buNone/>
                      </a:pPr>
                      <a:br>
                        <a:rPr b="1" lang="es-419" sz="200" u="none" cap="none" strike="noStrike">
                          <a:solidFill>
                            <a:srgbClr val="4D5156"/>
                          </a:solidFill>
                        </a:rPr>
                      </a:br>
                      <a:r>
                        <a:rPr b="1" lang="es-419" sz="1400" u="none" cap="none" strike="noStrike"/>
                        <a:t>&gt;&gt;</a:t>
                      </a:r>
                      <a:r>
                        <a:rPr b="1" lang="es-419" sz="1400" u="none" cap="none" strike="noStrike">
                          <a:solidFill>
                            <a:srgbClr val="4D5156"/>
                          </a:solidFill>
                        </a:rPr>
                        <a:t> </a:t>
                      </a:r>
                      <a:r>
                        <a:rPr b="1" lang="es-419" sz="1400" u="none" cap="none" strike="noStrike">
                          <a:latin typeface="Helvetica Neue"/>
                          <a:ea typeface="Helvetica Neue"/>
                          <a:cs typeface="Helvetica Neue"/>
                          <a:sym typeface="Helvetica Neue"/>
                        </a:rPr>
                        <a:t>Ejemplo en código del navbar:</a:t>
                      </a:r>
                      <a:endParaRPr b="1" sz="1400" u="none" cap="none" strike="noStrike">
                        <a:latin typeface="Helvetica Neue"/>
                        <a:ea typeface="Helvetica Neue"/>
                        <a:cs typeface="Helvetica Neue"/>
                        <a:sym typeface="Helvetica Neue"/>
                      </a:endParaRPr>
                    </a:p>
                    <a:p>
                      <a:pPr indent="0" lvl="0" marL="0" marR="0" rtl="0" algn="l">
                        <a:lnSpc>
                          <a:spcPct val="100000"/>
                        </a:lnSpc>
                        <a:spcBef>
                          <a:spcPts val="0"/>
                        </a:spcBef>
                        <a:spcAft>
                          <a:spcPts val="0"/>
                        </a:spcAft>
                        <a:buClr>
                          <a:schemeClr val="dk1"/>
                        </a:buClr>
                        <a:buSzPts val="1100"/>
                        <a:buFont typeface="Arial"/>
                        <a:buNone/>
                      </a:pPr>
                      <a:r>
                        <a:rPr lang="es-419" sz="1300" u="none" cap="none" strike="noStrike">
                          <a:solidFill>
                            <a:srgbClr val="434343"/>
                          </a:solidFill>
                          <a:latin typeface="Helvetica Neue Light"/>
                          <a:ea typeface="Helvetica Neue Light"/>
                          <a:cs typeface="Helvetica Neue Light"/>
                          <a:sym typeface="Helvetica Neue Light"/>
                        </a:rPr>
                        <a:t>1)</a:t>
                      </a:r>
                      <a:endParaRPr sz="1300" u="none" cap="none" strike="noStrike">
                        <a:solidFill>
                          <a:srgbClr val="434343"/>
                        </a:solidFill>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chemeClr val="dk1"/>
                        </a:buClr>
                        <a:buSzPts val="1100"/>
                        <a:buFont typeface="Arial"/>
                        <a:buNone/>
                      </a:pPr>
                      <a:r>
                        <a:rPr lang="es-419" sz="1300" u="none" cap="none" strike="noStrike">
                          <a:solidFill>
                            <a:srgbClr val="434343"/>
                          </a:solidFill>
                          <a:latin typeface="Courier New"/>
                          <a:ea typeface="Courier New"/>
                          <a:cs typeface="Courier New"/>
                          <a:sym typeface="Courier New"/>
                        </a:rPr>
                        <a:t>const NavBar = () =&gt; {</a:t>
                      </a:r>
                      <a:endParaRPr sz="1300" u="none" cap="none" strike="noStrike">
                        <a:solidFill>
                          <a:srgbClr val="434343"/>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s-419" sz="1300" u="none" cap="none" strike="noStrike">
                          <a:solidFill>
                            <a:srgbClr val="434343"/>
                          </a:solidFill>
                          <a:latin typeface="Courier New"/>
                          <a:ea typeface="Courier New"/>
                          <a:cs typeface="Courier New"/>
                          <a:sym typeface="Courier New"/>
                        </a:rPr>
                        <a:t>     return &lt;&gt;</a:t>
                      </a:r>
                      <a:endParaRPr sz="1300" u="none" cap="none" strike="noStrike">
                        <a:solidFill>
                          <a:srgbClr val="434343"/>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s-419" sz="1300" u="none" cap="none" strike="noStrike">
                          <a:solidFill>
                            <a:srgbClr val="434343"/>
                          </a:solidFill>
                          <a:latin typeface="Courier New"/>
                          <a:ea typeface="Courier New"/>
                          <a:cs typeface="Courier New"/>
                          <a:sym typeface="Courier New"/>
                        </a:rPr>
                        <a:t>             // Customiza tu NavBar como prefieras </a:t>
                      </a:r>
                      <a:endParaRPr sz="1300" u="none" cap="none" strike="noStrike">
                        <a:solidFill>
                          <a:srgbClr val="434343"/>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s-419" sz="1300" u="none" cap="none" strike="noStrike">
                          <a:solidFill>
                            <a:srgbClr val="434343"/>
                          </a:solidFill>
                          <a:latin typeface="Courier New"/>
                          <a:ea typeface="Courier New"/>
                          <a:cs typeface="Courier New"/>
                          <a:sym typeface="Courier New"/>
                        </a:rPr>
                        <a:t>             &lt;h3&gt;TU_MARCA&lt;/h3&gt;</a:t>
                      </a:r>
                      <a:endParaRPr sz="1300" u="none" cap="none" strike="noStrike">
                        <a:solidFill>
                          <a:srgbClr val="434343"/>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s-419" sz="1300" u="none" cap="none" strike="noStrike">
                          <a:solidFill>
                            <a:srgbClr val="434343"/>
                          </a:solidFill>
                          <a:latin typeface="Courier New"/>
                          <a:ea typeface="Courier New"/>
                          <a:cs typeface="Courier New"/>
                          <a:sym typeface="Courier New"/>
                        </a:rPr>
                        <a:t>             &lt;CartWidget /&gt;</a:t>
                      </a:r>
                      <a:endParaRPr sz="1300" u="none" cap="none" strike="noStrike">
                        <a:solidFill>
                          <a:srgbClr val="434343"/>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s-419" sz="1300" u="none" cap="none" strike="noStrike">
                          <a:solidFill>
                            <a:srgbClr val="434343"/>
                          </a:solidFill>
                          <a:latin typeface="Courier New"/>
                          <a:ea typeface="Courier New"/>
                          <a:cs typeface="Courier New"/>
                          <a:sym typeface="Courier New"/>
                        </a:rPr>
                        <a:t>     &lt;/&gt;;</a:t>
                      </a:r>
                      <a:endParaRPr sz="1300" u="none" cap="none" strike="noStrike">
                        <a:solidFill>
                          <a:srgbClr val="434343"/>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s-419" sz="1300" u="none" cap="none" strike="noStrike">
                          <a:solidFill>
                            <a:srgbClr val="434343"/>
                          </a:solidFill>
                          <a:latin typeface="Courier New"/>
                          <a:ea typeface="Courier New"/>
                          <a:cs typeface="Courier New"/>
                          <a:sym typeface="Courier New"/>
                        </a:rPr>
                        <a:t>}</a:t>
                      </a:r>
                      <a:endParaRPr sz="1300" u="none" cap="none" strike="noStrike">
                        <a:solidFill>
                          <a:srgbClr val="434343"/>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t/>
                      </a:r>
                      <a:endParaRPr sz="1300" u="none" cap="none" strike="noStrike">
                        <a:solidFill>
                          <a:srgbClr val="434343"/>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s-419" sz="1300" u="none" cap="none" strike="noStrike">
                          <a:solidFill>
                            <a:srgbClr val="434343"/>
                          </a:solidFill>
                          <a:latin typeface="Courier New"/>
                          <a:ea typeface="Courier New"/>
                          <a:cs typeface="Courier New"/>
                          <a:sym typeface="Courier New"/>
                        </a:rPr>
                        <a:t>&lt;/NavBar&gt;</a:t>
                      </a:r>
                      <a:endParaRPr sz="1300" u="none" cap="none" strike="noStrike">
                        <a:solidFill>
                          <a:srgbClr val="434343"/>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t/>
                      </a:r>
                      <a:endParaRPr sz="1300" u="none" cap="none" strike="noStrike">
                        <a:solidFill>
                          <a:srgbClr val="434343"/>
                        </a:solidFill>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chemeClr val="dk1"/>
                        </a:buClr>
                        <a:buSzPts val="1100"/>
                        <a:buFont typeface="Arial"/>
                        <a:buNone/>
                      </a:pPr>
                      <a:r>
                        <a:rPr lang="es-419" sz="1300" u="none" cap="none" strike="noStrike">
                          <a:solidFill>
                            <a:srgbClr val="434343"/>
                          </a:solidFill>
                          <a:latin typeface="Helvetica Neue Light"/>
                          <a:ea typeface="Helvetica Neue Light"/>
                          <a:cs typeface="Helvetica Neue Light"/>
                          <a:sym typeface="Helvetica Neue Light"/>
                        </a:rPr>
                        <a:t>(2) </a:t>
                      </a:r>
                      <a:endParaRPr sz="1300" u="none" cap="none" strike="noStrike">
                        <a:solidFill>
                          <a:srgbClr val="434343"/>
                        </a:solidFill>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chemeClr val="dk1"/>
                        </a:buClr>
                        <a:buSzPts val="1100"/>
                        <a:buFont typeface="Arial"/>
                        <a:buNone/>
                      </a:pPr>
                      <a:r>
                        <a:rPr lang="es-419" sz="1300" u="none" cap="none" strike="noStrike">
                          <a:solidFill>
                            <a:srgbClr val="434343"/>
                          </a:solidFill>
                          <a:latin typeface="Courier New"/>
                          <a:ea typeface="Courier New"/>
                          <a:cs typeface="Courier New"/>
                          <a:sym typeface="Courier New"/>
                        </a:rPr>
                        <a:t>const ItemListContainer = (props) =&gt; {</a:t>
                      </a:r>
                      <a:endParaRPr sz="1300" u="none" cap="none" strike="noStrike">
                        <a:solidFill>
                          <a:srgbClr val="434343"/>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300"/>
                        <a:buFont typeface="Arial"/>
                        <a:buNone/>
                      </a:pPr>
                      <a:r>
                        <a:rPr lang="es-419" sz="1300" u="none" cap="none" strike="noStrike">
                          <a:solidFill>
                            <a:srgbClr val="434343"/>
                          </a:solidFill>
                          <a:latin typeface="Courier New"/>
                          <a:ea typeface="Courier New"/>
                          <a:cs typeface="Courier New"/>
                          <a:sym typeface="Courier New"/>
                        </a:rPr>
                        <a:t>  </a:t>
                      </a:r>
                      <a:r>
                        <a:rPr b="1" lang="es-419" sz="1300" u="none" cap="none" strike="noStrike">
                          <a:solidFill>
                            <a:srgbClr val="434343"/>
                          </a:solidFill>
                          <a:latin typeface="Courier New"/>
                          <a:ea typeface="Courier New"/>
                          <a:cs typeface="Courier New"/>
                          <a:sym typeface="Courier New"/>
                        </a:rPr>
                        <a:t>// Incluye aquí el rendering de algún texto o título provisional que luego reemplazaremos por nuestro catálogo</a:t>
                      </a:r>
                      <a:endParaRPr b="1" sz="1300" u="none" cap="none" strike="noStrike">
                        <a:solidFill>
                          <a:srgbClr val="434343"/>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300"/>
                        <a:buFont typeface="Arial"/>
                        <a:buNone/>
                      </a:pPr>
                      <a:r>
                        <a:rPr lang="es-419" sz="1300" u="none" cap="none" strike="noStrike">
                          <a:solidFill>
                            <a:srgbClr val="434343"/>
                          </a:solidFill>
                          <a:latin typeface="Courier New"/>
                          <a:ea typeface="Courier New"/>
                          <a:cs typeface="Courier New"/>
                          <a:sym typeface="Courier New"/>
                        </a:rPr>
                        <a:t>}</a:t>
                      </a:r>
                      <a:endParaRPr sz="1600" u="none" cap="none" strike="noStrike">
                        <a:latin typeface="Helvetica Neue Light"/>
                        <a:ea typeface="Helvetica Neue Light"/>
                        <a:cs typeface="Helvetica Neue Light"/>
                        <a:sym typeface="Helvetica Neue Light"/>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r>
            </a:tbl>
          </a:graphicData>
        </a:graphic>
      </p:graphicFrame>
      <p:pic>
        <p:nvPicPr>
          <p:cNvPr id="865" name="Google Shape;865;p138"/>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866" name="Google Shape;866;p138"/>
          <p:cNvPicPr preferRelativeResize="0"/>
          <p:nvPr/>
        </p:nvPicPr>
        <p:blipFill rotWithShape="1">
          <a:blip r:embed="rId4">
            <a:alphaModFix/>
          </a:blip>
          <a:srcRect b="0" l="0" r="0" t="0"/>
          <a:stretch/>
        </p:blipFill>
        <p:spPr>
          <a:xfrm>
            <a:off x="7243862" y="706475"/>
            <a:ext cx="1634174" cy="639850"/>
          </a:xfrm>
          <a:prstGeom prst="rect">
            <a:avLst/>
          </a:prstGeom>
          <a:noFill/>
          <a:ln>
            <a:noFill/>
          </a:ln>
        </p:spPr>
      </p:pic>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0" name="Shape 870"/>
        <p:cNvGrpSpPr/>
        <p:nvPr/>
      </p:nvGrpSpPr>
      <p:grpSpPr>
        <a:xfrm>
          <a:off x="0" y="0"/>
          <a:ext cx="0" cy="0"/>
          <a:chOff x="0" y="0"/>
          <a:chExt cx="0" cy="0"/>
        </a:xfrm>
      </p:grpSpPr>
      <p:graphicFrame>
        <p:nvGraphicFramePr>
          <p:cNvPr id="871" name="Google Shape;871;p139"/>
          <p:cNvGraphicFramePr/>
          <p:nvPr/>
        </p:nvGraphicFramePr>
        <p:xfrm>
          <a:off x="213538" y="0"/>
          <a:ext cx="3000000" cy="3000000"/>
        </p:xfrm>
        <a:graphic>
          <a:graphicData uri="http://schemas.openxmlformats.org/drawingml/2006/table">
            <a:tbl>
              <a:tblPr>
                <a:noFill/>
                <a:tableStyleId>{C8115638-FEAB-48C6-AAB7-B972AE71DA59}</a:tableStyleId>
              </a:tblPr>
              <a:tblGrid>
                <a:gridCol w="2945825"/>
                <a:gridCol w="3822275"/>
                <a:gridCol w="2069375"/>
              </a:tblGrid>
              <a:tr h="567025">
                <a:tc gridSpan="3">
                  <a:txBody>
                    <a:bodyPr/>
                    <a:lstStyle/>
                    <a:p>
                      <a:pPr indent="0" lvl="0" marL="0" marR="0" rtl="0" algn="l">
                        <a:lnSpc>
                          <a:spcPct val="100000"/>
                        </a:lnSpc>
                        <a:spcBef>
                          <a:spcPts val="0"/>
                        </a:spcBef>
                        <a:spcAft>
                          <a:spcPts val="0"/>
                        </a:spcAft>
                        <a:buClr>
                          <a:srgbClr val="000000"/>
                        </a:buClr>
                        <a:buSzPts val="2400"/>
                        <a:buFont typeface="Arial"/>
                        <a:buNone/>
                      </a:pPr>
                      <a:r>
                        <a:rPr i="1" lang="es-419" sz="2400" u="none" cap="none" strike="noStrike">
                          <a:solidFill>
                            <a:schemeClr val="dk1"/>
                          </a:solidFill>
                          <a:latin typeface="Anton"/>
                          <a:ea typeface="Anton"/>
                          <a:cs typeface="Anton"/>
                          <a:sym typeface="Anton"/>
                        </a:rPr>
                        <a:t>CREA TU LANDING</a:t>
                      </a:r>
                      <a:endParaRPr i="1" sz="2400" u="none" cap="none" strike="noStrike">
                        <a:solidFill>
                          <a:schemeClr val="dk1"/>
                        </a:solidFill>
                        <a:latin typeface="Anton"/>
                        <a:ea typeface="Anton"/>
                        <a:cs typeface="Anton"/>
                        <a:sym typeface="Anton"/>
                      </a:endParaRPr>
                    </a:p>
                  </a:txBody>
                  <a:tcPr marT="162000"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3CEFAB"/>
                    </a:solidFill>
                  </a:tcPr>
                </a:tc>
                <a:tc hMerge="1"/>
                <a:tc hMerge="1"/>
              </a:tr>
              <a:tr h="755600">
                <a:tc gridSpan="2">
                  <a:txBody>
                    <a:bodyPr/>
                    <a:lstStyle/>
                    <a:p>
                      <a:pPr indent="0" lvl="0" marL="0" marR="0" rtl="0" algn="l">
                        <a:lnSpc>
                          <a:spcPct val="100000"/>
                        </a:lnSpc>
                        <a:spcBef>
                          <a:spcPts val="0"/>
                        </a:spcBef>
                        <a:spcAft>
                          <a:spcPts val="0"/>
                        </a:spcAft>
                        <a:buClr>
                          <a:srgbClr val="000000"/>
                        </a:buClr>
                        <a:buSzPts val="1600"/>
                        <a:buFont typeface="Arial"/>
                        <a:buNone/>
                      </a:pPr>
                      <a:r>
                        <a:rPr b="1" lang="es-419" sz="1600" u="none" cap="none" strike="noStrike">
                          <a:latin typeface="Helvetica Neue"/>
                          <a:ea typeface="Helvetica Neue"/>
                          <a:cs typeface="Helvetica Neue"/>
                          <a:sym typeface="Helvetica Neue"/>
                        </a:rPr>
                        <a:t>Formato:</a:t>
                      </a:r>
                      <a:r>
                        <a:rPr lang="es-419" sz="1600" u="none" cap="none" strike="noStrike">
                          <a:latin typeface="Helvetica Neue Light"/>
                          <a:ea typeface="Helvetica Neue Light"/>
                          <a:cs typeface="Helvetica Neue Light"/>
                          <a:sym typeface="Helvetica Neue Light"/>
                        </a:rPr>
                        <a:t> link al último commit en GitHub</a:t>
                      </a:r>
                      <a:r>
                        <a:rPr lang="es-419" sz="1600" u="none" cap="none" strike="noStrike">
                          <a:solidFill>
                            <a:schemeClr val="dk1"/>
                          </a:solidFill>
                          <a:latin typeface="Helvetica Neue Light"/>
                          <a:ea typeface="Helvetica Neue Light"/>
                          <a:cs typeface="Helvetica Neue Light"/>
                          <a:sym typeface="Helvetica Neue Light"/>
                        </a:rPr>
                        <a:t>.</a:t>
                      </a:r>
                      <a:endParaRPr sz="1600" u="none" cap="none" strike="noStrike">
                        <a:latin typeface="Helvetica Neue Light"/>
                        <a:ea typeface="Helvetica Neue Light"/>
                        <a:cs typeface="Helvetica Neue Light"/>
                        <a:sym typeface="Helvetica Neue Light"/>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a:txBody>
                    <a:bodyPr/>
                    <a:lstStyle/>
                    <a:p>
                      <a:pPr indent="0" lvl="0" marL="0" marR="0" rtl="0" algn="ctr">
                        <a:lnSpc>
                          <a:spcPct val="100000"/>
                        </a:lnSpc>
                        <a:spcBef>
                          <a:spcPts val="0"/>
                        </a:spcBef>
                        <a:spcAft>
                          <a:spcPts val="0"/>
                        </a:spcAft>
                        <a:buClr>
                          <a:srgbClr val="000000"/>
                        </a:buClr>
                        <a:buSzPts val="1500"/>
                        <a:buFont typeface="Arial"/>
                        <a:buNone/>
                      </a:pPr>
                      <a:r>
                        <a:t/>
                      </a:r>
                      <a:endParaRPr sz="1500" u="none" cap="none" strike="noStrike">
                        <a:latin typeface="Helvetica Neue"/>
                        <a:ea typeface="Helvetica Neue"/>
                        <a:cs typeface="Helvetica Neue"/>
                        <a:sym typeface="Helvetica Neue"/>
                      </a:endParaRPr>
                    </a:p>
                  </a:txBody>
                  <a:tcPr marT="91425" marB="91425" marR="91425" marL="91425">
                    <a:lnL cap="flat" cmpd="sng" w="9525">
                      <a:solidFill>
                        <a:srgbClr val="000000"/>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2"/>
                    </a:solidFill>
                  </a:tcPr>
                </a:tc>
              </a:tr>
              <a:tr h="3754675">
                <a:tc gridSpan="3">
                  <a:txBody>
                    <a:bodyPr/>
                    <a:lstStyle/>
                    <a:p>
                      <a:pPr indent="0" lvl="0" marL="0" marR="0" rtl="0" algn="l">
                        <a:lnSpc>
                          <a:spcPct val="100000"/>
                        </a:lnSpc>
                        <a:spcBef>
                          <a:spcPts val="0"/>
                        </a:spcBef>
                        <a:spcAft>
                          <a:spcPts val="0"/>
                        </a:spcAft>
                        <a:buClr>
                          <a:srgbClr val="000000"/>
                        </a:buClr>
                        <a:buSzPts val="200"/>
                        <a:buFont typeface="Arial"/>
                        <a:buNone/>
                      </a:pPr>
                      <a:br>
                        <a:rPr b="1" lang="es-419" sz="200" u="none" cap="none" strike="noStrike">
                          <a:solidFill>
                            <a:srgbClr val="4D5156"/>
                          </a:solidFill>
                        </a:rPr>
                      </a:br>
                      <a:r>
                        <a:rPr b="1" lang="es-419" sz="1400" u="none" cap="none" strike="noStrike"/>
                        <a:t>&gt;&gt;</a:t>
                      </a:r>
                      <a:r>
                        <a:rPr b="1" lang="es-419" sz="1400" u="none" cap="none" strike="noStrike">
                          <a:solidFill>
                            <a:srgbClr val="4D5156"/>
                          </a:solidFill>
                        </a:rPr>
                        <a:t> </a:t>
                      </a:r>
                      <a:r>
                        <a:rPr b="1" lang="es-419" sz="1400" u="none" cap="none" strike="noStrike">
                          <a:latin typeface="Helvetica Neue"/>
                          <a:ea typeface="Helvetica Neue"/>
                          <a:cs typeface="Helvetica Neue"/>
                          <a:sym typeface="Helvetica Neue"/>
                        </a:rPr>
                        <a:t>Ejemplo final: Dentro de App.jsx debe estar Navbar.jsx e ItemListContainer.jsx</a:t>
                      </a:r>
                      <a:endParaRPr b="1" sz="1400" u="none" cap="none" strike="noStrike">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1400"/>
                        <a:buFont typeface="Arial"/>
                        <a:buNone/>
                      </a:pPr>
                      <a:r>
                        <a:t/>
                      </a:r>
                      <a:endParaRPr b="1" sz="1400" u="none" cap="none" strike="noStrike">
                        <a:latin typeface="Helvetica Neue"/>
                        <a:ea typeface="Helvetica Neue"/>
                        <a:cs typeface="Helvetica Neue"/>
                        <a:sym typeface="Helvetica Neue"/>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r>
            </a:tbl>
          </a:graphicData>
        </a:graphic>
      </p:graphicFrame>
      <p:pic>
        <p:nvPicPr>
          <p:cNvPr id="872" name="Google Shape;872;p139"/>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873" name="Google Shape;873;p139"/>
          <p:cNvPicPr preferRelativeResize="0"/>
          <p:nvPr/>
        </p:nvPicPr>
        <p:blipFill rotWithShape="1">
          <a:blip r:embed="rId4">
            <a:alphaModFix/>
          </a:blip>
          <a:srcRect b="0" l="0" r="0" t="0"/>
          <a:stretch/>
        </p:blipFill>
        <p:spPr>
          <a:xfrm>
            <a:off x="7243862" y="706475"/>
            <a:ext cx="1634174" cy="639850"/>
          </a:xfrm>
          <a:prstGeom prst="rect">
            <a:avLst/>
          </a:prstGeom>
          <a:noFill/>
          <a:ln>
            <a:noFill/>
          </a:ln>
        </p:spPr>
      </p:pic>
      <p:pic>
        <p:nvPicPr>
          <p:cNvPr id="874" name="Google Shape;874;p139"/>
          <p:cNvPicPr preferRelativeResize="0"/>
          <p:nvPr/>
        </p:nvPicPr>
        <p:blipFill rotWithShape="1">
          <a:blip r:embed="rId5">
            <a:alphaModFix/>
          </a:blip>
          <a:srcRect b="0" l="0" r="0" t="0"/>
          <a:stretch/>
        </p:blipFill>
        <p:spPr>
          <a:xfrm>
            <a:off x="470261" y="1870300"/>
            <a:ext cx="6089566" cy="2954662"/>
          </a:xfrm>
          <a:prstGeom prst="rect">
            <a:avLst/>
          </a:prstGeom>
          <a:noFill/>
          <a:ln cap="sq" cmpd="sng" w="38100">
            <a:solidFill>
              <a:srgbClr val="000000"/>
            </a:solidFill>
            <a:prstDash val="solid"/>
            <a:miter lim="800000"/>
            <a:headEnd len="sm" w="sm" type="none"/>
            <a:tailEnd len="sm" w="sm" type="none"/>
          </a:ln>
          <a:effectLst>
            <a:outerShdw blurRad="50800" rotWithShape="0" algn="tl" dir="2700000" dist="38100">
              <a:srgbClr val="000000">
                <a:alpha val="41960"/>
              </a:srgbClr>
            </a:outerShdw>
          </a:effectLst>
        </p:spPr>
      </p:pic>
      <p:sp>
        <p:nvSpPr>
          <p:cNvPr id="875" name="Google Shape;875;p139"/>
          <p:cNvSpPr txBox="1"/>
          <p:nvPr/>
        </p:nvSpPr>
        <p:spPr>
          <a:xfrm>
            <a:off x="6816550" y="2051513"/>
            <a:ext cx="1031051"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s-419" sz="1400" u="none" cap="none" strike="noStrike">
                <a:solidFill>
                  <a:srgbClr val="000000"/>
                </a:solidFill>
                <a:latin typeface="Arial"/>
                <a:ea typeface="Arial"/>
                <a:cs typeface="Arial"/>
                <a:sym typeface="Arial"/>
              </a:rPr>
              <a:t>Navbar.jsx</a:t>
            </a:r>
            <a:endParaRPr b="0" i="0" sz="1400" u="none" cap="none" strike="noStrike">
              <a:solidFill>
                <a:srgbClr val="000000"/>
              </a:solidFill>
              <a:latin typeface="Arial"/>
              <a:ea typeface="Arial"/>
              <a:cs typeface="Arial"/>
              <a:sym typeface="Arial"/>
            </a:endParaRPr>
          </a:p>
        </p:txBody>
      </p:sp>
      <p:sp>
        <p:nvSpPr>
          <p:cNvPr id="876" name="Google Shape;876;p139"/>
          <p:cNvSpPr txBox="1"/>
          <p:nvPr/>
        </p:nvSpPr>
        <p:spPr>
          <a:xfrm>
            <a:off x="6726284" y="3591130"/>
            <a:ext cx="1856598"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s-419" sz="1400" u="none" cap="none" strike="noStrike">
                <a:solidFill>
                  <a:srgbClr val="000000"/>
                </a:solidFill>
                <a:latin typeface="Arial"/>
                <a:ea typeface="Arial"/>
                <a:cs typeface="Arial"/>
                <a:sym typeface="Arial"/>
              </a:rPr>
              <a:t>ItemListContainer.jsx</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80" name="Shape 880"/>
        <p:cNvGrpSpPr/>
        <p:nvPr/>
      </p:nvGrpSpPr>
      <p:grpSpPr>
        <a:xfrm>
          <a:off x="0" y="0"/>
          <a:ext cx="0" cy="0"/>
          <a:chOff x="0" y="0"/>
          <a:chExt cx="0" cy="0"/>
        </a:xfrm>
      </p:grpSpPr>
      <p:sp>
        <p:nvSpPr>
          <p:cNvPr id="881" name="Google Shape;881;p140"/>
          <p:cNvSpPr txBox="1"/>
          <p:nvPr/>
        </p:nvSpPr>
        <p:spPr>
          <a:xfrm>
            <a:off x="2776738" y="1880500"/>
            <a:ext cx="2804700" cy="1129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0" i="1" lang="es-419" sz="4000" u="none" cap="none" strike="noStrike">
                <a:solidFill>
                  <a:srgbClr val="E0FF00"/>
                </a:solidFill>
                <a:latin typeface="Anton"/>
                <a:ea typeface="Anton"/>
                <a:cs typeface="Anton"/>
                <a:sym typeface="Anton"/>
              </a:rPr>
              <a:t>¿PREGUNTAS?</a:t>
            </a:r>
            <a:endParaRPr b="0" i="1" sz="4000" u="none" cap="none" strike="noStrike">
              <a:solidFill>
                <a:srgbClr val="E0FF00"/>
              </a:solidFill>
              <a:latin typeface="Anton"/>
              <a:ea typeface="Anton"/>
              <a:cs typeface="Anton"/>
              <a:sym typeface="Anton"/>
            </a:endParaRPr>
          </a:p>
        </p:txBody>
      </p:sp>
      <p:pic>
        <p:nvPicPr>
          <p:cNvPr descr="Tiger Face on Apple iOS 12.2" id="882" name="Google Shape;882;p140"/>
          <p:cNvPicPr preferRelativeResize="0"/>
          <p:nvPr/>
        </p:nvPicPr>
        <p:blipFill rotWithShape="1">
          <a:blip r:embed="rId4">
            <a:alphaModFix/>
          </a:blip>
          <a:srcRect b="0" l="0" r="0" t="0"/>
          <a:stretch/>
        </p:blipFill>
        <p:spPr>
          <a:xfrm>
            <a:off x="5655188" y="2089063"/>
            <a:ext cx="712075" cy="712075"/>
          </a:xfrm>
          <a:prstGeom prst="rect">
            <a:avLst/>
          </a:prstGeom>
          <a:noFill/>
          <a:ln>
            <a:noFill/>
          </a:ln>
        </p:spPr>
      </p:pic>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86" name="Shape 886"/>
        <p:cNvGrpSpPr/>
        <p:nvPr/>
      </p:nvGrpSpPr>
      <p:grpSpPr>
        <a:xfrm>
          <a:off x="0" y="0"/>
          <a:ext cx="0" cy="0"/>
          <a:chOff x="0" y="0"/>
          <a:chExt cx="0" cy="0"/>
        </a:xfrm>
      </p:grpSpPr>
      <p:sp>
        <p:nvSpPr>
          <p:cNvPr id="887" name="Google Shape;887;p141"/>
          <p:cNvSpPr txBox="1"/>
          <p:nvPr/>
        </p:nvSpPr>
        <p:spPr>
          <a:xfrm>
            <a:off x="1956450" y="1634075"/>
            <a:ext cx="5231100" cy="989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800"/>
              <a:buFont typeface="Arial"/>
              <a:buNone/>
            </a:pPr>
            <a:r>
              <a:rPr b="0" i="1" lang="es-419" sz="4800" u="none" cap="none" strike="noStrike">
                <a:solidFill>
                  <a:srgbClr val="E0FF00"/>
                </a:solidFill>
                <a:latin typeface="Anton"/>
                <a:ea typeface="Anton"/>
                <a:cs typeface="Anton"/>
                <a:sym typeface="Anton"/>
              </a:rPr>
              <a:t>¡MUCHAS GRACIAS!</a:t>
            </a:r>
            <a:endParaRPr b="0" i="1" sz="4800" u="none" cap="none" strike="noStrike">
              <a:solidFill>
                <a:srgbClr val="E0FF00"/>
              </a:solidFill>
              <a:latin typeface="Anton"/>
              <a:ea typeface="Anton"/>
              <a:cs typeface="Anton"/>
              <a:sym typeface="Anton"/>
            </a:endParaRPr>
          </a:p>
        </p:txBody>
      </p:sp>
      <p:sp>
        <p:nvSpPr>
          <p:cNvPr id="888" name="Google Shape;888;p141"/>
          <p:cNvSpPr txBox="1"/>
          <p:nvPr/>
        </p:nvSpPr>
        <p:spPr>
          <a:xfrm>
            <a:off x="2180400" y="2623175"/>
            <a:ext cx="5231100" cy="4080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200"/>
              <a:buFont typeface="Arial"/>
              <a:buNone/>
            </a:pPr>
            <a:r>
              <a:rPr b="0" i="0" lang="es-419" sz="2200" u="none" cap="none" strike="noStrike">
                <a:solidFill>
                  <a:srgbClr val="E0FF00"/>
                </a:solidFill>
                <a:latin typeface="Helvetica Neue Light"/>
                <a:ea typeface="Helvetica Neue Light"/>
                <a:cs typeface="Helvetica Neue Light"/>
                <a:sym typeface="Helvetica Neue Light"/>
              </a:rPr>
              <a:t>Resumen de lo visto en clase hoy: </a:t>
            </a:r>
            <a:endParaRPr b="0" i="0" sz="2200" u="none" cap="none" strike="noStrike">
              <a:solidFill>
                <a:srgbClr val="E0FF00"/>
              </a:solidFill>
              <a:latin typeface="Helvetica Neue Light"/>
              <a:ea typeface="Helvetica Neue Light"/>
              <a:cs typeface="Helvetica Neue Light"/>
              <a:sym typeface="Helvetica Neue Light"/>
            </a:endParaRPr>
          </a:p>
          <a:p>
            <a:pPr indent="-368300" lvl="0" marL="457200" marR="0" rtl="0" algn="ctr">
              <a:lnSpc>
                <a:spcPct val="115000"/>
              </a:lnSpc>
              <a:spcBef>
                <a:spcPts val="0"/>
              </a:spcBef>
              <a:spcAft>
                <a:spcPts val="0"/>
              </a:spcAft>
              <a:buClr>
                <a:srgbClr val="E0FF00"/>
              </a:buClr>
              <a:buSzPts val="2200"/>
              <a:buFont typeface="Helvetica Neue Light"/>
              <a:buChar char="-"/>
            </a:pPr>
            <a:r>
              <a:rPr b="0" i="0" lang="es-419" sz="2200" u="none" cap="none" strike="noStrike">
                <a:solidFill>
                  <a:srgbClr val="E0FF00"/>
                </a:solidFill>
                <a:latin typeface="Helvetica Neue Light"/>
                <a:ea typeface="Helvetica Neue Light"/>
                <a:cs typeface="Helvetica Neue Light"/>
                <a:sym typeface="Helvetica Neue Light"/>
              </a:rPr>
              <a:t>Introducción y tipos de componentes</a:t>
            </a:r>
            <a:endParaRPr b="0" i="0" sz="2200" u="none" cap="none" strike="noStrike">
              <a:solidFill>
                <a:srgbClr val="E0FF00"/>
              </a:solidFill>
              <a:latin typeface="Helvetica Neue Light"/>
              <a:ea typeface="Helvetica Neue Light"/>
              <a:cs typeface="Helvetica Neue Light"/>
              <a:sym typeface="Helvetica Neue Light"/>
            </a:endParaRPr>
          </a:p>
          <a:p>
            <a:pPr indent="-368300" lvl="0" marL="457200" marR="0" rtl="0" algn="ctr">
              <a:lnSpc>
                <a:spcPct val="115000"/>
              </a:lnSpc>
              <a:spcBef>
                <a:spcPts val="0"/>
              </a:spcBef>
              <a:spcAft>
                <a:spcPts val="0"/>
              </a:spcAft>
              <a:buClr>
                <a:srgbClr val="E0FF00"/>
              </a:buClr>
              <a:buSzPts val="2200"/>
              <a:buFont typeface="Helvetica Neue Light"/>
              <a:buChar char="-"/>
            </a:pPr>
            <a:r>
              <a:rPr b="0" i="0" lang="es-419" sz="2200" u="none" cap="none" strike="noStrike">
                <a:solidFill>
                  <a:srgbClr val="E0FF00"/>
                </a:solidFill>
                <a:latin typeface="Helvetica Neue Light"/>
                <a:ea typeface="Helvetica Neue Light"/>
                <a:cs typeface="Helvetica Neue Light"/>
                <a:sym typeface="Helvetica Neue Light"/>
              </a:rPr>
              <a:t>Children</a:t>
            </a:r>
            <a:endParaRPr b="0" i="0" sz="2200" u="none" cap="none" strike="noStrike">
              <a:solidFill>
                <a:srgbClr val="E0FF00"/>
              </a:solidFill>
              <a:latin typeface="Helvetica Neue Light"/>
              <a:ea typeface="Helvetica Neue Light"/>
              <a:cs typeface="Helvetica Neue Light"/>
              <a:sym typeface="Helvetica Neue Light"/>
            </a:endParaRPr>
          </a:p>
          <a:p>
            <a:pPr indent="-368300" lvl="0" marL="457200" marR="0" rtl="0" algn="ctr">
              <a:lnSpc>
                <a:spcPct val="115000"/>
              </a:lnSpc>
              <a:spcBef>
                <a:spcPts val="0"/>
              </a:spcBef>
              <a:spcAft>
                <a:spcPts val="0"/>
              </a:spcAft>
              <a:buClr>
                <a:srgbClr val="E0FF00"/>
              </a:buClr>
              <a:buSzPts val="2200"/>
              <a:buFont typeface="Helvetica Neue Light"/>
              <a:buChar char="-"/>
            </a:pPr>
            <a:r>
              <a:rPr b="0" i="0" lang="es-419" sz="2200" u="none" cap="none" strike="noStrike">
                <a:solidFill>
                  <a:srgbClr val="E0FF00"/>
                </a:solidFill>
                <a:latin typeface="Helvetica Neue Light"/>
                <a:ea typeface="Helvetica Neue Light"/>
                <a:cs typeface="Helvetica Neue Light"/>
                <a:sym typeface="Helvetica Neue Light"/>
              </a:rPr>
              <a:t>Props</a:t>
            </a:r>
            <a:endParaRPr b="0" i="0" sz="2200" u="none" cap="none" strike="noStrike">
              <a:solidFill>
                <a:srgbClr val="E0FF00"/>
              </a:solidFill>
              <a:latin typeface="Helvetica Neue Light"/>
              <a:ea typeface="Helvetica Neue Light"/>
              <a:cs typeface="Helvetica Neue Light"/>
              <a:sym typeface="Helvetica Neue Light"/>
            </a:endParaRPr>
          </a:p>
          <a:p>
            <a:pPr indent="0" lvl="0" marL="457200" marR="0" rtl="0" algn="ctr">
              <a:lnSpc>
                <a:spcPct val="115000"/>
              </a:lnSpc>
              <a:spcBef>
                <a:spcPts val="0"/>
              </a:spcBef>
              <a:spcAft>
                <a:spcPts val="0"/>
              </a:spcAft>
              <a:buClr>
                <a:srgbClr val="000000"/>
              </a:buClr>
              <a:buSzPts val="2200"/>
              <a:buFont typeface="Arial"/>
              <a:buNone/>
            </a:pPr>
            <a:r>
              <a:t/>
            </a:r>
            <a:endParaRPr b="0" i="0" sz="2200" u="none" cap="none" strike="noStrike">
              <a:solidFill>
                <a:srgbClr val="E0FF00"/>
              </a:solidFill>
              <a:latin typeface="Helvetica Neue Light"/>
              <a:ea typeface="Helvetica Neue Light"/>
              <a:cs typeface="Helvetica Neue Light"/>
              <a:sym typeface="Helvetica Neue Light"/>
            </a:endParaRP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92" name="Shape 892"/>
        <p:cNvGrpSpPr/>
        <p:nvPr/>
      </p:nvGrpSpPr>
      <p:grpSpPr>
        <a:xfrm>
          <a:off x="0" y="0"/>
          <a:ext cx="0" cy="0"/>
          <a:chOff x="0" y="0"/>
          <a:chExt cx="0" cy="0"/>
        </a:xfrm>
      </p:grpSpPr>
      <p:sp>
        <p:nvSpPr>
          <p:cNvPr id="893" name="Google Shape;893;p142"/>
          <p:cNvSpPr txBox="1"/>
          <p:nvPr/>
        </p:nvSpPr>
        <p:spPr>
          <a:xfrm>
            <a:off x="2110051" y="2409500"/>
            <a:ext cx="4923900" cy="1129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419" sz="3600" u="none" cap="none" strike="noStrike">
                <a:solidFill>
                  <a:srgbClr val="E0FF00"/>
                </a:solidFill>
                <a:latin typeface="Anton"/>
                <a:ea typeface="Anton"/>
                <a:cs typeface="Anton"/>
                <a:sym typeface="Anton"/>
              </a:rPr>
              <a:t>OPINÁ Y VALORÁ ESTA CLASE</a:t>
            </a:r>
            <a:endParaRPr b="0" i="1" sz="3600" u="none" cap="none" strike="noStrike">
              <a:solidFill>
                <a:srgbClr val="E0FF00"/>
              </a:solidFill>
              <a:latin typeface="Anton"/>
              <a:ea typeface="Anton"/>
              <a:cs typeface="Anton"/>
              <a:sym typeface="Anton"/>
            </a:endParaRPr>
          </a:p>
        </p:txBody>
      </p:sp>
      <p:pic>
        <p:nvPicPr>
          <p:cNvPr descr="Dizzy on Apple iOS 12.2" id="894" name="Google Shape;894;p142"/>
          <p:cNvPicPr preferRelativeResize="0"/>
          <p:nvPr/>
        </p:nvPicPr>
        <p:blipFill rotWithShape="1">
          <a:blip r:embed="rId4">
            <a:alphaModFix/>
          </a:blip>
          <a:srcRect b="0" l="0" r="0" t="0"/>
          <a:stretch/>
        </p:blipFill>
        <p:spPr>
          <a:xfrm>
            <a:off x="4168425" y="1602350"/>
            <a:ext cx="807150" cy="8071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pic>
        <p:nvPicPr>
          <p:cNvPr id="223" name="Google Shape;223;p47"/>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224" name="Google Shape;224;p47"/>
          <p:cNvSpPr txBox="1"/>
          <p:nvPr/>
        </p:nvSpPr>
        <p:spPr>
          <a:xfrm>
            <a:off x="2187450" y="369950"/>
            <a:ext cx="47691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200"/>
              <a:buFont typeface="Arial"/>
              <a:buNone/>
            </a:pPr>
            <a:r>
              <a:rPr b="0" i="1" lang="es-419" sz="3200" u="none" cap="none" strike="noStrike">
                <a:solidFill>
                  <a:srgbClr val="000000"/>
                </a:solidFill>
                <a:latin typeface="Anton"/>
                <a:ea typeface="Anton"/>
                <a:cs typeface="Anton"/>
                <a:sym typeface="Anton"/>
              </a:rPr>
              <a:t>OTROS EJEMPLOS</a:t>
            </a:r>
            <a:endParaRPr b="0" i="1" sz="3200" u="none" cap="none" strike="noStrike">
              <a:solidFill>
                <a:srgbClr val="000000"/>
              </a:solidFill>
              <a:latin typeface="Anton"/>
              <a:ea typeface="Anton"/>
              <a:cs typeface="Anton"/>
              <a:sym typeface="Anton"/>
            </a:endParaRPr>
          </a:p>
        </p:txBody>
      </p:sp>
      <p:sp>
        <p:nvSpPr>
          <p:cNvPr id="225" name="Google Shape;225;p47"/>
          <p:cNvSpPr txBox="1"/>
          <p:nvPr/>
        </p:nvSpPr>
        <p:spPr>
          <a:xfrm>
            <a:off x="1976400" y="1438850"/>
            <a:ext cx="5191200" cy="2699400"/>
          </a:xfrm>
          <a:prstGeom prst="rect">
            <a:avLst/>
          </a:prstGeom>
          <a:noFill/>
          <a:ln>
            <a:noFill/>
          </a:ln>
        </p:spPr>
        <p:txBody>
          <a:bodyPr anchorCtr="0" anchor="t" bIns="91425" lIns="91425" spcFirstLastPara="1" rIns="91425" wrap="square" tIns="91425">
            <a:noAutofit/>
          </a:bodyPr>
          <a:lstStyle/>
          <a:p>
            <a:pPr indent="-355600" lvl="0" marL="457200" marR="0" rtl="0" algn="l">
              <a:lnSpc>
                <a:spcPct val="100000"/>
              </a:lnSpc>
              <a:spcBef>
                <a:spcPts val="0"/>
              </a:spcBef>
              <a:spcAft>
                <a:spcPts val="0"/>
              </a:spcAft>
              <a:buClr>
                <a:srgbClr val="3CEFAB"/>
              </a:buClr>
              <a:buSzPts val="2000"/>
              <a:buFont typeface="Helvetica Neue"/>
              <a:buChar char="●"/>
            </a:pPr>
            <a:r>
              <a:rPr b="1" i="0" lang="es-419" sz="2000" u="none" cap="none" strike="noStrike">
                <a:solidFill>
                  <a:srgbClr val="000000"/>
                </a:solidFill>
                <a:latin typeface="Helvetica Neue"/>
                <a:ea typeface="Helvetica Neue"/>
                <a:cs typeface="Helvetica Neue"/>
                <a:sym typeface="Helvetica Neue"/>
              </a:rPr>
              <a:t>Spread operator</a:t>
            </a:r>
            <a:endParaRPr b="1" i="0" sz="2000" u="none" cap="none" strike="noStrike">
              <a:solidFill>
                <a:srgbClr val="000000"/>
              </a:solidFill>
              <a:latin typeface="Helvetica Neue"/>
              <a:ea typeface="Helvetica Neue"/>
              <a:cs typeface="Helvetica Neue"/>
              <a:sym typeface="Helvetica Neue"/>
            </a:endParaRPr>
          </a:p>
          <a:p>
            <a:pPr indent="0" lvl="0" marL="914400" marR="0" rtl="0" algn="l">
              <a:lnSpc>
                <a:spcPct val="100000"/>
              </a:lnSpc>
              <a:spcBef>
                <a:spcPts val="0"/>
              </a:spcBef>
              <a:spcAft>
                <a:spcPts val="0"/>
              </a:spcAft>
              <a:buClr>
                <a:srgbClr val="000000"/>
              </a:buClr>
              <a:buSzPts val="2000"/>
              <a:buFont typeface="Arial"/>
              <a:buNone/>
            </a:pPr>
            <a:r>
              <a:rPr b="0" i="0" lang="es-419" sz="2000" u="none" cap="none" strike="noStrike">
                <a:solidFill>
                  <a:srgbClr val="000000"/>
                </a:solidFill>
                <a:highlight>
                  <a:srgbClr val="E0FF00"/>
                </a:highlight>
                <a:latin typeface="Helvetica Neue"/>
                <a:ea typeface="Helvetica Neue"/>
                <a:cs typeface="Helvetica Neue"/>
                <a:sym typeface="Helvetica Neue"/>
              </a:rPr>
              <a:t> [a, ...arr]</a:t>
            </a:r>
            <a:endParaRPr b="0" i="0" sz="2000" u="none" cap="none" strike="noStrike">
              <a:solidFill>
                <a:srgbClr val="000000"/>
              </a:solidFill>
              <a:highlight>
                <a:srgbClr val="E0FF00"/>
              </a:highlight>
              <a:latin typeface="Helvetica Neue"/>
              <a:ea typeface="Helvetica Neue"/>
              <a:cs typeface="Helvetica Neue"/>
              <a:sym typeface="Helvetica Neue"/>
            </a:endParaRPr>
          </a:p>
          <a:p>
            <a:pPr indent="-355600" lvl="0" marL="457200" marR="0" rtl="0" algn="l">
              <a:lnSpc>
                <a:spcPct val="100000"/>
              </a:lnSpc>
              <a:spcBef>
                <a:spcPts val="0"/>
              </a:spcBef>
              <a:spcAft>
                <a:spcPts val="0"/>
              </a:spcAft>
              <a:buClr>
                <a:srgbClr val="3CEFAB"/>
              </a:buClr>
              <a:buSzPts val="2000"/>
              <a:buFont typeface="Helvetica Neue"/>
              <a:buChar char="●"/>
            </a:pPr>
            <a:r>
              <a:rPr b="1" i="0" lang="es-419" sz="2000" u="none" cap="none" strike="noStrike">
                <a:solidFill>
                  <a:srgbClr val="000000"/>
                </a:solidFill>
                <a:latin typeface="Helvetica Neue"/>
                <a:ea typeface="Helvetica Neue"/>
                <a:cs typeface="Helvetica Neue"/>
                <a:sym typeface="Helvetica Neue"/>
              </a:rPr>
              <a:t>Propiedades dinámicas</a:t>
            </a:r>
            <a:endParaRPr b="1" i="0" sz="2000" u="none" cap="none" strike="noStrike">
              <a:solidFill>
                <a:srgbClr val="000000"/>
              </a:solidFill>
              <a:latin typeface="Helvetica Neue"/>
              <a:ea typeface="Helvetica Neue"/>
              <a:cs typeface="Helvetica Neue"/>
              <a:sym typeface="Helvetica Neue"/>
            </a:endParaRPr>
          </a:p>
          <a:p>
            <a:pPr indent="0" lvl="0" marL="914400" marR="0" rtl="0" algn="l">
              <a:lnSpc>
                <a:spcPct val="100000"/>
              </a:lnSpc>
              <a:spcBef>
                <a:spcPts val="0"/>
              </a:spcBef>
              <a:spcAft>
                <a:spcPts val="0"/>
              </a:spcAft>
              <a:buClr>
                <a:srgbClr val="000000"/>
              </a:buClr>
              <a:buSzPts val="2000"/>
              <a:buFont typeface="Arial"/>
              <a:buNone/>
            </a:pPr>
            <a:r>
              <a:rPr b="0" i="0" lang="es-419" sz="2000" u="none" cap="none" strike="noStrike">
                <a:solidFill>
                  <a:srgbClr val="000000"/>
                </a:solidFill>
                <a:highlight>
                  <a:srgbClr val="E0FF00"/>
                </a:highlight>
                <a:latin typeface="Helvetica Neue"/>
                <a:ea typeface="Helvetica Neue"/>
                <a:cs typeface="Helvetica Neue"/>
                <a:sym typeface="Helvetica Neue"/>
              </a:rPr>
              <a:t>{ foo: "bar", [ "baz" + id ]: 42 }</a:t>
            </a:r>
            <a:endParaRPr b="0" i="0" sz="2000" u="none" cap="none" strike="noStrike">
              <a:solidFill>
                <a:srgbClr val="000000"/>
              </a:solidFill>
              <a:highlight>
                <a:srgbClr val="E0FF00"/>
              </a:highlight>
              <a:latin typeface="Helvetica Neue"/>
              <a:ea typeface="Helvetica Neue"/>
              <a:cs typeface="Helvetica Neue"/>
              <a:sym typeface="Helvetica Neue"/>
            </a:endParaRPr>
          </a:p>
          <a:p>
            <a:pPr indent="-355600" lvl="0" marL="457200" marR="0" rtl="0" algn="l">
              <a:lnSpc>
                <a:spcPct val="100000"/>
              </a:lnSpc>
              <a:spcBef>
                <a:spcPts val="0"/>
              </a:spcBef>
              <a:spcAft>
                <a:spcPts val="0"/>
              </a:spcAft>
              <a:buClr>
                <a:srgbClr val="3CEFAB"/>
              </a:buClr>
              <a:buSzPts val="2000"/>
              <a:buFont typeface="Helvetica Neue"/>
              <a:buChar char="●"/>
            </a:pPr>
            <a:r>
              <a:rPr b="1" i="0" lang="es-419" sz="2000" u="none" cap="none" strike="noStrike">
                <a:solidFill>
                  <a:srgbClr val="000000"/>
                </a:solidFill>
                <a:latin typeface="Helvetica Neue"/>
                <a:ea typeface="Helvetica Neue"/>
                <a:cs typeface="Helvetica Neue"/>
                <a:sym typeface="Helvetica Neue"/>
              </a:rPr>
              <a:t>Deep matching</a:t>
            </a:r>
            <a:endParaRPr b="1" i="0" sz="2000" u="none" cap="none" strike="noStrike">
              <a:solidFill>
                <a:srgbClr val="000000"/>
              </a:solidFill>
              <a:latin typeface="Helvetica Neue"/>
              <a:ea typeface="Helvetica Neue"/>
              <a:cs typeface="Helvetica Neue"/>
              <a:sym typeface="Helvetica Neue"/>
            </a:endParaRPr>
          </a:p>
          <a:p>
            <a:pPr indent="0" lvl="0" marL="914400" marR="0" rtl="0" algn="l">
              <a:lnSpc>
                <a:spcPct val="100000"/>
              </a:lnSpc>
              <a:spcBef>
                <a:spcPts val="0"/>
              </a:spcBef>
              <a:spcAft>
                <a:spcPts val="0"/>
              </a:spcAft>
              <a:buClr>
                <a:srgbClr val="000000"/>
              </a:buClr>
              <a:buSzPts val="2000"/>
              <a:buFont typeface="Arial"/>
              <a:buNone/>
            </a:pPr>
            <a:r>
              <a:rPr b="0" i="0" lang="es-419" sz="2000" u="none" cap="none" strike="noStrike">
                <a:solidFill>
                  <a:srgbClr val="000000"/>
                </a:solidFill>
                <a:highlight>
                  <a:srgbClr val="E0FF00"/>
                </a:highlight>
                <a:latin typeface="Helvetica Neue"/>
                <a:ea typeface="Helvetica Neue"/>
                <a:cs typeface="Helvetica Neue"/>
                <a:sym typeface="Helvetica Neue"/>
              </a:rPr>
              <a:t>var { a: val } = { a : 2 }</a:t>
            </a:r>
            <a:endParaRPr b="0" i="0" sz="2000" u="none" cap="none" strike="noStrike">
              <a:solidFill>
                <a:srgbClr val="000000"/>
              </a:solidFill>
              <a:highlight>
                <a:srgbClr val="E0FF00"/>
              </a:highlight>
              <a:latin typeface="Helvetica Neue"/>
              <a:ea typeface="Helvetica Neue"/>
              <a:cs typeface="Helvetica Neue"/>
              <a:sym typeface="Helvetica Neue"/>
            </a:endParaRPr>
          </a:p>
          <a:p>
            <a:pPr indent="-355600" lvl="0" marL="457200" marR="0" rtl="0" algn="l">
              <a:lnSpc>
                <a:spcPct val="100000"/>
              </a:lnSpc>
              <a:spcBef>
                <a:spcPts val="0"/>
              </a:spcBef>
              <a:spcAft>
                <a:spcPts val="0"/>
              </a:spcAft>
              <a:buClr>
                <a:srgbClr val="3CEFAB"/>
              </a:buClr>
              <a:buSzPts val="2000"/>
              <a:buFont typeface="Helvetica Neue"/>
              <a:buChar char="●"/>
            </a:pPr>
            <a:r>
              <a:rPr b="1" i="0" lang="es-419" sz="2000" u="none" cap="none" strike="noStrike">
                <a:solidFill>
                  <a:srgbClr val="000000"/>
                </a:solidFill>
                <a:latin typeface="Helvetica Neue"/>
                <a:ea typeface="Helvetica Neue"/>
                <a:cs typeface="Helvetica Neue"/>
                <a:sym typeface="Helvetica Neue"/>
              </a:rPr>
              <a:t>Asignación en desestructuración</a:t>
            </a:r>
            <a:endParaRPr b="1" i="0" sz="2000" u="none" cap="none" strike="noStrike">
              <a:solidFill>
                <a:srgbClr val="000000"/>
              </a:solidFill>
              <a:latin typeface="Helvetica Neue"/>
              <a:ea typeface="Helvetica Neue"/>
              <a:cs typeface="Helvetica Neue"/>
              <a:sym typeface="Helvetica Neue"/>
            </a:endParaRPr>
          </a:p>
          <a:p>
            <a:pPr indent="0" lvl="0" marL="914400" marR="0" rtl="0" algn="l">
              <a:lnSpc>
                <a:spcPct val="100000"/>
              </a:lnSpc>
              <a:spcBef>
                <a:spcPts val="0"/>
              </a:spcBef>
              <a:spcAft>
                <a:spcPts val="0"/>
              </a:spcAft>
              <a:buClr>
                <a:srgbClr val="000000"/>
              </a:buClr>
              <a:buSzPts val="2000"/>
              <a:buFont typeface="Arial"/>
              <a:buNone/>
            </a:pPr>
            <a:r>
              <a:rPr b="0" i="0" lang="es-419" sz="2000" u="none" cap="none" strike="noStrike">
                <a:solidFill>
                  <a:srgbClr val="000000"/>
                </a:solidFill>
                <a:highlight>
                  <a:srgbClr val="E0FF00"/>
                </a:highlight>
                <a:latin typeface="Helvetica Neue"/>
                <a:ea typeface="Helvetica Neue"/>
                <a:cs typeface="Helvetica Neue"/>
                <a:sym typeface="Helvetica Neue"/>
              </a:rPr>
              <a:t>var [ a = 1, b = 2, c = 3, d ] = [ 4, 5 ]</a:t>
            </a:r>
            <a:endParaRPr b="0" i="0" sz="2000" u="none" cap="none" strike="noStrike">
              <a:solidFill>
                <a:srgbClr val="000000"/>
              </a:solidFill>
              <a:highlight>
                <a:srgbClr val="E0FF00"/>
              </a:highlight>
              <a:latin typeface="Helvetica Neue"/>
              <a:ea typeface="Helvetica Neue"/>
              <a:cs typeface="Helvetica Neue"/>
              <a:sym typeface="Helvetica Neue"/>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FF00"/>
            </a:gs>
            <a:gs pos="100000">
              <a:srgbClr val="3CEFAB"/>
            </a:gs>
          </a:gsLst>
          <a:lin ang="10800025" scaled="0"/>
        </a:gradFill>
      </p:bgPr>
    </p:bg>
    <p:spTree>
      <p:nvGrpSpPr>
        <p:cNvPr id="229" name="Shape 229"/>
        <p:cNvGrpSpPr/>
        <p:nvPr/>
      </p:nvGrpSpPr>
      <p:grpSpPr>
        <a:xfrm>
          <a:off x="0" y="0"/>
          <a:ext cx="0" cy="0"/>
          <a:chOff x="0" y="0"/>
          <a:chExt cx="0" cy="0"/>
        </a:xfrm>
      </p:grpSpPr>
      <p:sp>
        <p:nvSpPr>
          <p:cNvPr id="230" name="Google Shape;230;p48"/>
          <p:cNvSpPr txBox="1"/>
          <p:nvPr/>
        </p:nvSpPr>
        <p:spPr>
          <a:xfrm>
            <a:off x="2187450" y="1706500"/>
            <a:ext cx="47691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419" sz="3600" u="none" cap="none" strike="noStrike">
                <a:solidFill>
                  <a:srgbClr val="000000"/>
                </a:solidFill>
                <a:latin typeface="Anton"/>
                <a:ea typeface="Anton"/>
                <a:cs typeface="Anton"/>
                <a:sym typeface="Anton"/>
              </a:rPr>
              <a:t>VAMOS AL CÓDIGO</a:t>
            </a:r>
            <a:endParaRPr b="0" i="1" sz="3600" u="none" cap="none" strike="noStrike">
              <a:solidFill>
                <a:srgbClr val="000000"/>
              </a:solidFill>
              <a:latin typeface="Anton"/>
              <a:ea typeface="Anton"/>
              <a:cs typeface="Anton"/>
              <a:sym typeface="Anton"/>
            </a:endParaRPr>
          </a:p>
        </p:txBody>
      </p:sp>
      <p:pic>
        <p:nvPicPr>
          <p:cNvPr id="231" name="Google Shape;231;p48"/>
          <p:cNvPicPr preferRelativeResize="0"/>
          <p:nvPr/>
        </p:nvPicPr>
        <p:blipFill rotWithShape="1">
          <a:blip r:embed="rId3">
            <a:alphaModFix/>
          </a:blip>
          <a:srcRect b="0" l="0" r="0" t="0"/>
          <a:stretch/>
        </p:blipFill>
        <p:spPr>
          <a:xfrm>
            <a:off x="7446150" y="4444700"/>
            <a:ext cx="1186526" cy="330675"/>
          </a:xfrm>
          <a:prstGeom prst="rect">
            <a:avLst/>
          </a:prstGeom>
          <a:noFill/>
          <a:ln>
            <a:noFill/>
          </a:ln>
        </p:spPr>
      </p:pic>
      <p:pic>
        <p:nvPicPr>
          <p:cNvPr id="232" name="Google Shape;232;p48"/>
          <p:cNvPicPr preferRelativeResize="0"/>
          <p:nvPr/>
        </p:nvPicPr>
        <p:blipFill rotWithShape="1">
          <a:blip r:embed="rId4">
            <a:alphaModFix/>
          </a:blip>
          <a:srcRect b="0" l="0" r="0" t="0"/>
          <a:stretch/>
        </p:blipFill>
        <p:spPr>
          <a:xfrm>
            <a:off x="3390678" y="2435150"/>
            <a:ext cx="2362650" cy="1328400"/>
          </a:xfrm>
          <a:prstGeom prst="rect">
            <a:avLst/>
          </a:prstGeom>
          <a:noFill/>
          <a:ln>
            <a:noFill/>
          </a:ln>
        </p:spPr>
      </p:pic>
      <p:pic>
        <p:nvPicPr>
          <p:cNvPr id="233" name="Google Shape;233;p48"/>
          <p:cNvPicPr preferRelativeResize="0"/>
          <p:nvPr/>
        </p:nvPicPr>
        <p:blipFill rotWithShape="1">
          <a:blip r:embed="rId5">
            <a:alphaModFix/>
          </a:blip>
          <a:srcRect b="0" l="0" r="0" t="0"/>
          <a:stretch/>
        </p:blipFill>
        <p:spPr>
          <a:xfrm>
            <a:off x="3978725" y="519975"/>
            <a:ext cx="1186525" cy="1186525"/>
          </a:xfrm>
          <a:prstGeom prst="rect">
            <a:avLst/>
          </a:prstGeom>
          <a:noFill/>
          <a:ln>
            <a:noFill/>
          </a:ln>
        </p:spPr>
      </p:pic>
      <p:sp>
        <p:nvSpPr>
          <p:cNvPr id="234" name="Google Shape;234;p48"/>
          <p:cNvSpPr txBox="1"/>
          <p:nvPr/>
        </p:nvSpPr>
        <p:spPr>
          <a:xfrm>
            <a:off x="809550" y="3807400"/>
            <a:ext cx="7524900" cy="7551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4000"/>
              <a:buFont typeface="Arial"/>
              <a:buNone/>
            </a:pPr>
            <a:r>
              <a:rPr b="0" i="0" lang="es-419" sz="2000" u="none" cap="none" strike="noStrike">
                <a:solidFill>
                  <a:srgbClr val="000000"/>
                </a:solidFill>
                <a:latin typeface="Helvetica Neue Light"/>
                <a:ea typeface="Helvetica Neue Light"/>
                <a:cs typeface="Helvetica Neue Light"/>
                <a:sym typeface="Helvetica Neue Light"/>
              </a:rPr>
              <a:t>Momento de consolidación de aprendizajes</a:t>
            </a:r>
            <a:endParaRPr b="0" i="1" sz="1600" u="none" cap="none" strike="noStrike">
              <a:solidFill>
                <a:srgbClr val="000000"/>
              </a:solidFill>
              <a:latin typeface="Helvetica Neue Light"/>
              <a:ea typeface="Helvetica Neue Light"/>
              <a:cs typeface="Helvetica Neue Light"/>
              <a:sym typeface="Helvetica Neue Light"/>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EFAB"/>
        </a:solidFill>
      </p:bgPr>
    </p:bg>
    <p:spTree>
      <p:nvGrpSpPr>
        <p:cNvPr id="238" name="Shape 238"/>
        <p:cNvGrpSpPr/>
        <p:nvPr/>
      </p:nvGrpSpPr>
      <p:grpSpPr>
        <a:xfrm>
          <a:off x="0" y="0"/>
          <a:ext cx="0" cy="0"/>
          <a:chOff x="0" y="0"/>
          <a:chExt cx="0" cy="0"/>
        </a:xfrm>
      </p:grpSpPr>
      <p:pic>
        <p:nvPicPr>
          <p:cNvPr id="239" name="Google Shape;239;p49"/>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240" name="Google Shape;240;p49"/>
          <p:cNvSpPr txBox="1"/>
          <p:nvPr/>
        </p:nvSpPr>
        <p:spPr>
          <a:xfrm>
            <a:off x="2039325" y="2077200"/>
            <a:ext cx="5073300" cy="9891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3000"/>
              <a:buFont typeface="Arial"/>
              <a:buNone/>
            </a:pPr>
            <a:r>
              <a:rPr b="0" i="1" lang="es-419" sz="3000" u="none" cap="none" strike="noStrike">
                <a:solidFill>
                  <a:srgbClr val="000000"/>
                </a:solidFill>
                <a:latin typeface="Anton"/>
                <a:ea typeface="Anton"/>
                <a:cs typeface="Anton"/>
                <a:sym typeface="Anton"/>
              </a:rPr>
              <a:t>MOMENTO DE EXPOSICIÓN DOCENTE</a:t>
            </a:r>
            <a:endParaRPr b="0" i="1" sz="3000" u="none" cap="none" strike="noStrike">
              <a:solidFill>
                <a:srgbClr val="000000"/>
              </a:solidFill>
              <a:latin typeface="Anton"/>
              <a:ea typeface="Anton"/>
              <a:cs typeface="Anton"/>
              <a:sym typeface="Anton"/>
            </a:endParaRPr>
          </a:p>
        </p:txBody>
      </p:sp>
      <p:pic>
        <p:nvPicPr>
          <p:cNvPr id="241" name="Google Shape;241;p49"/>
          <p:cNvPicPr preferRelativeResize="0"/>
          <p:nvPr/>
        </p:nvPicPr>
        <p:blipFill rotWithShape="1">
          <a:blip r:embed="rId4">
            <a:alphaModFix/>
          </a:blip>
          <a:srcRect b="0" l="0" r="0" t="0"/>
          <a:stretch/>
        </p:blipFill>
        <p:spPr>
          <a:xfrm>
            <a:off x="3978725" y="701387"/>
            <a:ext cx="1186525" cy="11865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45" name="Shape 245"/>
        <p:cNvGrpSpPr/>
        <p:nvPr/>
      </p:nvGrpSpPr>
      <p:grpSpPr>
        <a:xfrm>
          <a:off x="0" y="0"/>
          <a:ext cx="0" cy="0"/>
          <a:chOff x="0" y="0"/>
          <a:chExt cx="0" cy="0"/>
        </a:xfrm>
      </p:grpSpPr>
      <p:sp>
        <p:nvSpPr>
          <p:cNvPr id="246" name="Google Shape;246;p50"/>
          <p:cNvSpPr txBox="1"/>
          <p:nvPr/>
        </p:nvSpPr>
        <p:spPr>
          <a:xfrm>
            <a:off x="1398000" y="165615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419" sz="3600" u="none" cap="none" strike="noStrike">
                <a:solidFill>
                  <a:srgbClr val="E0FF00"/>
                </a:solidFill>
                <a:latin typeface="Anton"/>
                <a:ea typeface="Anton"/>
                <a:cs typeface="Anton"/>
                <a:sym typeface="Anton"/>
              </a:rPr>
              <a:t>POLYFILLS Y LA RETROCOMPATIBILIDAD</a:t>
            </a:r>
            <a:endParaRPr b="0" i="1" sz="3600" u="none" cap="none" strike="noStrike">
              <a:solidFill>
                <a:srgbClr val="E0FF00"/>
              </a:solidFill>
              <a:latin typeface="Anton"/>
              <a:ea typeface="Anton"/>
              <a:cs typeface="Anton"/>
              <a:sym typeface="Anton"/>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250" name="Shape 250"/>
        <p:cNvGrpSpPr/>
        <p:nvPr/>
      </p:nvGrpSpPr>
      <p:grpSpPr>
        <a:xfrm>
          <a:off x="0" y="0"/>
          <a:ext cx="0" cy="0"/>
          <a:chOff x="0" y="0"/>
          <a:chExt cx="0" cy="0"/>
        </a:xfrm>
      </p:grpSpPr>
      <p:sp>
        <p:nvSpPr>
          <p:cNvPr id="251" name="Google Shape;251;p51"/>
          <p:cNvSpPr txBox="1"/>
          <p:nvPr/>
        </p:nvSpPr>
        <p:spPr>
          <a:xfrm>
            <a:off x="1398000" y="207720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419" sz="3600" u="none" cap="none" strike="noStrike">
                <a:solidFill>
                  <a:srgbClr val="121212"/>
                </a:solidFill>
                <a:latin typeface="Anton"/>
                <a:ea typeface="Anton"/>
                <a:cs typeface="Anton"/>
                <a:sym typeface="Anton"/>
              </a:rPr>
              <a:t>¿POR QUÉ NECESITO SER RETROCOMPATIBLE?</a:t>
            </a:r>
            <a:endParaRPr b="0" i="1" sz="3600" u="none" cap="none" strike="noStrike">
              <a:solidFill>
                <a:srgbClr val="121212"/>
              </a:solidFill>
              <a:latin typeface="Anton"/>
              <a:ea typeface="Anton"/>
              <a:cs typeface="Anton"/>
              <a:sym typeface="Anton"/>
            </a:endParaRPr>
          </a:p>
        </p:txBody>
      </p:sp>
      <p:pic>
        <p:nvPicPr>
          <p:cNvPr id="252" name="Google Shape;252;p51"/>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52"/>
          <p:cNvSpPr txBox="1"/>
          <p:nvPr/>
        </p:nvSpPr>
        <p:spPr>
          <a:xfrm>
            <a:off x="508175" y="423200"/>
            <a:ext cx="7929600" cy="16314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100"/>
              <a:buFont typeface="Arial"/>
              <a:buNone/>
            </a:pPr>
            <a:r>
              <a:rPr b="0" i="0" lang="es-419" sz="2000" u="none" cap="none" strike="noStrike">
                <a:solidFill>
                  <a:schemeClr val="dk1"/>
                </a:solidFill>
                <a:highlight>
                  <a:srgbClr val="FFFFFF"/>
                </a:highlight>
                <a:latin typeface="Helvetica Neue Light"/>
                <a:ea typeface="Helvetica Neue Light"/>
                <a:cs typeface="Helvetica Neue Light"/>
                <a:sym typeface="Helvetica Neue Light"/>
              </a:rPr>
              <a:t>Cuando desarrollemos y pensemos la </a:t>
            </a:r>
            <a:r>
              <a:rPr b="1" i="0" lang="es-419" sz="2000" u="none" cap="none" strike="noStrike">
                <a:solidFill>
                  <a:schemeClr val="dk1"/>
                </a:solidFill>
                <a:highlight>
                  <a:srgbClr val="FFFFFF"/>
                </a:highlight>
                <a:latin typeface="Helvetica Neue"/>
                <a:ea typeface="Helvetica Neue"/>
                <a:cs typeface="Helvetica Neue"/>
                <a:sym typeface="Helvetica Neue"/>
              </a:rPr>
              <a:t>experiencia</a:t>
            </a:r>
            <a:r>
              <a:rPr b="0" i="0" lang="es-419" sz="2000" u="none" cap="none" strike="noStrike">
                <a:solidFill>
                  <a:schemeClr val="dk1"/>
                </a:solidFill>
                <a:highlight>
                  <a:srgbClr val="FFFFFF"/>
                </a:highlight>
                <a:latin typeface="Helvetica Neue Light"/>
                <a:ea typeface="Helvetica Neue Light"/>
                <a:cs typeface="Helvetica Neue Light"/>
                <a:sym typeface="Helvetica Neue Light"/>
              </a:rPr>
              <a:t> de nuestras aplicaciones, es importante tener en cuenta qué distribución tiene hoy el mundo, así como nuestro </a:t>
            </a:r>
            <a:r>
              <a:rPr b="1" i="0" lang="es-419" sz="2000" u="none" cap="none" strike="noStrike">
                <a:solidFill>
                  <a:schemeClr val="dk1"/>
                </a:solidFill>
                <a:highlight>
                  <a:srgbClr val="FFFFFF"/>
                </a:highlight>
                <a:latin typeface="Helvetica Neue"/>
                <a:ea typeface="Helvetica Neue"/>
                <a:cs typeface="Helvetica Neue"/>
                <a:sym typeface="Helvetica Neue"/>
              </a:rPr>
              <a:t>target</a:t>
            </a:r>
            <a:r>
              <a:rPr b="0" i="0" lang="es-419" sz="2000" u="none" cap="none" strike="noStrike">
                <a:solidFill>
                  <a:schemeClr val="dk1"/>
                </a:solidFill>
                <a:highlight>
                  <a:srgbClr val="FFFFFF"/>
                </a:highlight>
                <a:latin typeface="Helvetica Neue Light"/>
                <a:ea typeface="Helvetica Neue Light"/>
                <a:cs typeface="Helvetica Neue Light"/>
                <a:sym typeface="Helvetica Neue Light"/>
              </a:rPr>
              <a:t> de usuarios.</a:t>
            </a:r>
            <a:endParaRPr b="0" i="0" sz="2000" u="none" cap="none" strike="noStrike">
              <a:solidFill>
                <a:schemeClr val="dk1"/>
              </a:solidFill>
              <a:highlight>
                <a:schemeClr val="lt1"/>
              </a:highlight>
              <a:latin typeface="Helvetica Neue Light"/>
              <a:ea typeface="Helvetica Neue Light"/>
              <a:cs typeface="Helvetica Neue Light"/>
              <a:sym typeface="Helvetica Neue Light"/>
            </a:endParaRPr>
          </a:p>
        </p:txBody>
      </p:sp>
      <p:pic>
        <p:nvPicPr>
          <p:cNvPr id="258" name="Google Shape;258;p52"/>
          <p:cNvPicPr preferRelativeResize="0"/>
          <p:nvPr/>
        </p:nvPicPr>
        <p:blipFill rotWithShape="1">
          <a:blip r:embed="rId3">
            <a:alphaModFix/>
          </a:blip>
          <a:srcRect b="0" l="0" r="0" t="0"/>
          <a:stretch/>
        </p:blipFill>
        <p:spPr>
          <a:xfrm>
            <a:off x="706225" y="2164150"/>
            <a:ext cx="7731526" cy="22337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pic>
        <p:nvPicPr>
          <p:cNvPr id="263" name="Google Shape;263;p53"/>
          <p:cNvPicPr preferRelativeResize="0"/>
          <p:nvPr/>
        </p:nvPicPr>
        <p:blipFill rotWithShape="1">
          <a:blip r:embed="rId3">
            <a:alphaModFix/>
          </a:blip>
          <a:srcRect b="0" l="0" r="0" t="0"/>
          <a:stretch/>
        </p:blipFill>
        <p:spPr>
          <a:xfrm>
            <a:off x="220500" y="185875"/>
            <a:ext cx="8702976" cy="4634974"/>
          </a:xfrm>
          <a:prstGeom prst="rect">
            <a:avLst/>
          </a:prstGeom>
          <a:noFill/>
          <a:ln>
            <a:noFill/>
          </a:ln>
        </p:spPr>
      </p:pic>
      <p:sp>
        <p:nvSpPr>
          <p:cNvPr id="264" name="Google Shape;264;p53"/>
          <p:cNvSpPr txBox="1"/>
          <p:nvPr/>
        </p:nvSpPr>
        <p:spPr>
          <a:xfrm>
            <a:off x="220500" y="4820850"/>
            <a:ext cx="3000000" cy="322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s-419" sz="1100" u="sng" cap="none" strike="noStrike">
                <a:solidFill>
                  <a:schemeClr val="hlink"/>
                </a:solidFill>
                <a:latin typeface="Helvetica Neue Light"/>
                <a:ea typeface="Helvetica Neue Light"/>
                <a:cs typeface="Helvetica Neue Light"/>
                <a:sym typeface="Helvetica Neue Light"/>
                <a:hlinkClick r:id="rId4"/>
              </a:rPr>
              <a:t>https://caniuse.com/</a:t>
            </a:r>
            <a:endParaRPr b="0" i="0" sz="1400" u="none" cap="none" strike="noStrike">
              <a:solidFill>
                <a:srgbClr val="000000"/>
              </a:solidFill>
              <a:latin typeface="Helvetica Neue Light"/>
              <a:ea typeface="Helvetica Neue Light"/>
              <a:cs typeface="Helvetica Neue Light"/>
              <a:sym typeface="Helvetica Neue Light"/>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268" name="Shape 268"/>
        <p:cNvGrpSpPr/>
        <p:nvPr/>
      </p:nvGrpSpPr>
      <p:grpSpPr>
        <a:xfrm>
          <a:off x="0" y="0"/>
          <a:ext cx="0" cy="0"/>
          <a:chOff x="0" y="0"/>
          <a:chExt cx="0" cy="0"/>
        </a:xfrm>
      </p:grpSpPr>
      <p:pic>
        <p:nvPicPr>
          <p:cNvPr id="269" name="Google Shape;269;p54"/>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270" name="Google Shape;270;p54"/>
          <p:cNvSpPr txBox="1"/>
          <p:nvPr/>
        </p:nvSpPr>
        <p:spPr>
          <a:xfrm>
            <a:off x="791700" y="1643700"/>
            <a:ext cx="7560600" cy="1856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419" sz="3600" u="none" cap="none" strike="noStrike">
                <a:solidFill>
                  <a:srgbClr val="000000"/>
                </a:solidFill>
                <a:latin typeface="Anton"/>
                <a:ea typeface="Anton"/>
                <a:cs typeface="Anton"/>
                <a:sym typeface="Anton"/>
              </a:rPr>
              <a:t>UNA HISTORIA DE RETROCOMPATIBILIDAD:</a:t>
            </a:r>
            <a:endParaRPr b="0" i="1" sz="3600" u="none" cap="none" strike="noStrike">
              <a:solidFill>
                <a:srgbClr val="000000"/>
              </a:solidFill>
              <a:latin typeface="Anton"/>
              <a:ea typeface="Anton"/>
              <a:cs typeface="Anton"/>
              <a:sym typeface="Anton"/>
            </a:endParaRPr>
          </a:p>
          <a:p>
            <a:pPr indent="0" lvl="0" marL="0" marR="0" rtl="0" algn="ctr">
              <a:lnSpc>
                <a:spcPct val="100000"/>
              </a:lnSpc>
              <a:spcBef>
                <a:spcPts val="0"/>
              </a:spcBef>
              <a:spcAft>
                <a:spcPts val="0"/>
              </a:spcAft>
              <a:buClr>
                <a:srgbClr val="000000"/>
              </a:buClr>
              <a:buSzPts val="3600"/>
              <a:buFont typeface="Arial"/>
              <a:buNone/>
            </a:pPr>
            <a:r>
              <a:rPr b="0" i="1" lang="es-419" sz="3600" u="none" cap="none" strike="noStrike">
                <a:solidFill>
                  <a:srgbClr val="000000"/>
                </a:solidFill>
                <a:latin typeface="Anton"/>
                <a:ea typeface="Anton"/>
                <a:cs typeface="Anton"/>
                <a:sym typeface="Anton"/>
              </a:rPr>
              <a:t>EL MUNDO DE LOS “SUMADORES” ES INVADIDO POR LOS “MULTIPLICADORES”</a:t>
            </a:r>
            <a:endParaRPr b="0" i="1" sz="3600" u="none" cap="none" strike="noStrike">
              <a:solidFill>
                <a:srgbClr val="000000"/>
              </a:solidFill>
              <a:latin typeface="Anton"/>
              <a:ea typeface="Anton"/>
              <a:cs typeface="Anton"/>
              <a:sym typeface="Anton"/>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55"/>
          <p:cNvSpPr txBox="1"/>
          <p:nvPr/>
        </p:nvSpPr>
        <p:spPr>
          <a:xfrm>
            <a:off x="852150" y="689575"/>
            <a:ext cx="7439700" cy="29727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100"/>
              <a:buFont typeface="Arial"/>
              <a:buNone/>
            </a:pPr>
            <a:r>
              <a:rPr b="0" i="1" lang="es-419" sz="3800" u="none" cap="none" strike="noStrike">
                <a:solidFill>
                  <a:schemeClr val="dk1"/>
                </a:solidFill>
                <a:highlight>
                  <a:schemeClr val="lt1"/>
                </a:highlight>
                <a:latin typeface="Anton"/>
                <a:ea typeface="Anton"/>
                <a:cs typeface="Anton"/>
                <a:sym typeface="Anton"/>
              </a:rPr>
              <a:t>ÉRASE UNA VEZ...</a:t>
            </a:r>
            <a:endParaRPr b="1" i="0" sz="2800" u="none" cap="none" strike="noStrike">
              <a:solidFill>
                <a:srgbClr val="000000"/>
              </a:solidFill>
              <a:highlight>
                <a:srgbClr val="FFFFFF"/>
              </a:highlight>
              <a:latin typeface="Helvetica Neue"/>
              <a:ea typeface="Helvetica Neue"/>
              <a:cs typeface="Helvetica Neue"/>
              <a:sym typeface="Helvetica Neue"/>
            </a:endParaRPr>
          </a:p>
          <a:p>
            <a:pPr indent="0" lvl="0" marL="0" marR="0" rtl="0" algn="ctr">
              <a:lnSpc>
                <a:spcPct val="115000"/>
              </a:lnSpc>
              <a:spcBef>
                <a:spcPts val="0"/>
              </a:spcBef>
              <a:spcAft>
                <a:spcPts val="0"/>
              </a:spcAft>
              <a:buClr>
                <a:schemeClr val="dk1"/>
              </a:buClr>
              <a:buSzPts val="1100"/>
              <a:buFont typeface="Arial"/>
              <a:buNone/>
            </a:pPr>
            <a:r>
              <a:t/>
            </a:r>
            <a:endParaRPr b="0" i="0" sz="2800" u="none" cap="none" strike="noStrike">
              <a:solidFill>
                <a:srgbClr val="000000"/>
              </a:solidFill>
              <a:highlight>
                <a:srgbClr val="FFFFFF"/>
              </a:highlight>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2800"/>
              <a:buFont typeface="Arial"/>
              <a:buNone/>
            </a:pPr>
            <a:r>
              <a:rPr b="0" i="0" lang="es-419" sz="2800" u="none" cap="none" strike="noStrike">
                <a:solidFill>
                  <a:schemeClr val="dk1"/>
                </a:solidFill>
                <a:highlight>
                  <a:srgbClr val="FFFFFF"/>
                </a:highlight>
                <a:latin typeface="Helvetica Neue Light"/>
                <a:ea typeface="Helvetica Neue Light"/>
                <a:cs typeface="Helvetica Neue Light"/>
                <a:sym typeface="Helvetica Neue Light"/>
              </a:rPr>
              <a:t>El </a:t>
            </a:r>
            <a:r>
              <a:rPr b="1" i="0" lang="es-419" sz="2800" u="none" cap="none" strike="noStrike">
                <a:solidFill>
                  <a:schemeClr val="dk1"/>
                </a:solidFill>
                <a:highlight>
                  <a:srgbClr val="FFFFFF"/>
                </a:highlight>
                <a:latin typeface="Helvetica Neue"/>
                <a:ea typeface="Helvetica Neue"/>
                <a:cs typeface="Helvetica Neue"/>
                <a:sym typeface="Helvetica Neue"/>
              </a:rPr>
              <a:t>antiguo mundo </a:t>
            </a:r>
            <a:r>
              <a:rPr b="0" i="0" lang="es-419" sz="2800" u="none" cap="none" strike="noStrike">
                <a:solidFill>
                  <a:schemeClr val="dk1"/>
                </a:solidFill>
                <a:highlight>
                  <a:srgbClr val="FFFFFF"/>
                </a:highlight>
                <a:latin typeface="Helvetica Neue Light"/>
                <a:ea typeface="Helvetica Neue Light"/>
                <a:cs typeface="Helvetica Neue Light"/>
                <a:sym typeface="Helvetica Neue Light"/>
              </a:rPr>
              <a:t>que siempre fue conocido por saber la existencia de los números y su capacidad para sumarlos...</a:t>
            </a:r>
            <a:endParaRPr b="0" i="0" sz="2800" u="none" cap="none" strike="noStrike">
              <a:solidFill>
                <a:schemeClr val="dk1"/>
              </a:solidFill>
              <a:highlight>
                <a:srgbClr val="FFFFFF"/>
              </a:highlight>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2800"/>
              <a:buFont typeface="Arial"/>
              <a:buNone/>
            </a:pPr>
            <a:r>
              <a:t/>
            </a:r>
            <a:endParaRPr b="0" i="0" sz="2800" u="none" cap="none" strike="noStrike">
              <a:solidFill>
                <a:schemeClr val="dk1"/>
              </a:solidFill>
              <a:highlight>
                <a:srgbClr val="FFFFFF"/>
              </a:highlight>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2800"/>
              <a:buFont typeface="Arial"/>
              <a:buNone/>
            </a:pPr>
            <a:r>
              <a:t/>
            </a:r>
            <a:endParaRPr b="0" i="0" sz="2800" u="none" cap="none" strike="noStrike">
              <a:solidFill>
                <a:schemeClr val="dk1"/>
              </a:solidFill>
              <a:highlight>
                <a:srgbClr val="FFFFFF"/>
              </a:highlight>
              <a:latin typeface="Helvetica Neue Light"/>
              <a:ea typeface="Helvetica Neue Light"/>
              <a:cs typeface="Helvetica Neue Light"/>
              <a:sym typeface="Helvetica Neue Light"/>
            </a:endParaRPr>
          </a:p>
        </p:txBody>
      </p:sp>
      <p:pic>
        <p:nvPicPr>
          <p:cNvPr id="276" name="Google Shape;276;p55"/>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EFAB"/>
        </a:solidFill>
      </p:bgPr>
    </p:bg>
    <p:spTree>
      <p:nvGrpSpPr>
        <p:cNvPr id="150" name="Shape 150"/>
        <p:cNvGrpSpPr/>
        <p:nvPr/>
      </p:nvGrpSpPr>
      <p:grpSpPr>
        <a:xfrm>
          <a:off x="0" y="0"/>
          <a:ext cx="0" cy="0"/>
          <a:chOff x="0" y="0"/>
          <a:chExt cx="0" cy="0"/>
        </a:xfrm>
      </p:grpSpPr>
      <p:sp>
        <p:nvSpPr>
          <p:cNvPr id="151" name="Google Shape;151;p38"/>
          <p:cNvSpPr txBox="1"/>
          <p:nvPr/>
        </p:nvSpPr>
        <p:spPr>
          <a:xfrm>
            <a:off x="4006550" y="1273898"/>
            <a:ext cx="4624800" cy="2874000"/>
          </a:xfrm>
          <a:prstGeom prst="rect">
            <a:avLst/>
          </a:prstGeom>
          <a:noFill/>
          <a:ln>
            <a:noFill/>
          </a:ln>
        </p:spPr>
        <p:txBody>
          <a:bodyPr anchorCtr="0" anchor="ctr" bIns="91425" lIns="91425" spcFirstLastPara="1" rIns="91425" wrap="square" tIns="91425">
            <a:noAutofit/>
          </a:bodyPr>
          <a:lstStyle/>
          <a:p>
            <a:pPr indent="-342900" lvl="0" marL="457200" marR="0" rtl="0" algn="l">
              <a:lnSpc>
                <a:spcPct val="115000"/>
              </a:lnSpc>
              <a:spcBef>
                <a:spcPts val="1000"/>
              </a:spcBef>
              <a:spcAft>
                <a:spcPts val="0"/>
              </a:spcAft>
              <a:buClr>
                <a:srgbClr val="000000"/>
              </a:buClr>
              <a:buSzPts val="1800"/>
              <a:buFont typeface="Arial"/>
              <a:buChar char="●"/>
            </a:pPr>
            <a:r>
              <a:rPr b="0" i="0" lang="es-419" sz="1800" u="none" cap="none" strike="noStrike">
                <a:solidFill>
                  <a:srgbClr val="000000"/>
                </a:solidFill>
                <a:latin typeface="Helvetica Neue Light"/>
                <a:ea typeface="Helvetica Neue Light"/>
                <a:cs typeface="Helvetica Neue Light"/>
                <a:sym typeface="Helvetica Neue Light"/>
              </a:rPr>
              <a:t>Entender las aristas del sugar syntax </a:t>
            </a:r>
            <a:endParaRPr b="0" i="0" sz="1800" u="none" cap="none" strike="noStrike">
              <a:solidFill>
                <a:srgbClr val="000000"/>
              </a:solidFill>
              <a:latin typeface="Helvetica Neue Light"/>
              <a:ea typeface="Helvetica Neue Light"/>
              <a:cs typeface="Helvetica Neue Light"/>
              <a:sym typeface="Helvetica Neue Light"/>
            </a:endParaRPr>
          </a:p>
          <a:p>
            <a:pPr indent="-342900" lvl="0" marL="457200" marR="0" rtl="0" algn="l">
              <a:lnSpc>
                <a:spcPct val="115000"/>
              </a:lnSpc>
              <a:spcBef>
                <a:spcPts val="1000"/>
              </a:spcBef>
              <a:spcAft>
                <a:spcPts val="0"/>
              </a:spcAft>
              <a:buClr>
                <a:srgbClr val="000000"/>
              </a:buClr>
              <a:buSzPts val="1800"/>
              <a:buFont typeface="Arial"/>
              <a:buChar char="●"/>
            </a:pPr>
            <a:r>
              <a:rPr b="0" i="0" lang="es-419" sz="1800" u="none" cap="none" strike="noStrike">
                <a:solidFill>
                  <a:srgbClr val="000000"/>
                </a:solidFill>
                <a:latin typeface="Helvetica Neue Light"/>
                <a:ea typeface="Helvetica Neue Light"/>
                <a:cs typeface="Helvetica Neue Light"/>
                <a:sym typeface="Helvetica Neue Light"/>
              </a:rPr>
              <a:t>Expandir nuestra sintaxis avanzada de JavaScript.</a:t>
            </a:r>
            <a:endParaRPr b="0" i="0" sz="1800" u="none" cap="none" strike="noStrike">
              <a:solidFill>
                <a:srgbClr val="000000"/>
              </a:solidFill>
              <a:latin typeface="Helvetica Neue Light"/>
              <a:ea typeface="Helvetica Neue Light"/>
              <a:cs typeface="Helvetica Neue Light"/>
              <a:sym typeface="Helvetica Neue Light"/>
            </a:endParaRPr>
          </a:p>
          <a:p>
            <a:pPr indent="-342900" lvl="0" marL="457200" marR="0" rtl="0" algn="l">
              <a:lnSpc>
                <a:spcPct val="115000"/>
              </a:lnSpc>
              <a:spcBef>
                <a:spcPts val="1000"/>
              </a:spcBef>
              <a:spcAft>
                <a:spcPts val="0"/>
              </a:spcAft>
              <a:buClr>
                <a:srgbClr val="000000"/>
              </a:buClr>
              <a:buSzPts val="1800"/>
              <a:buFont typeface="Arial"/>
              <a:buChar char="●"/>
            </a:pPr>
            <a:r>
              <a:rPr b="0" i="0" lang="es-419" sz="1800" u="none" cap="none" strike="noStrike">
                <a:solidFill>
                  <a:srgbClr val="000000"/>
                </a:solidFill>
                <a:latin typeface="Helvetica Neue Light"/>
                <a:ea typeface="Helvetica Neue Light"/>
                <a:cs typeface="Helvetica Neue Light"/>
                <a:sym typeface="Helvetica Neue Light"/>
              </a:rPr>
              <a:t>Conocer el rol de webpack y babel en el bundling/retrocompatibilidad.</a:t>
            </a:r>
            <a:endParaRPr b="0" i="0" sz="1800" u="none" cap="none" strike="noStrike">
              <a:solidFill>
                <a:srgbClr val="000000"/>
              </a:solidFill>
              <a:latin typeface="Helvetica Neue Light"/>
              <a:ea typeface="Helvetica Neue Light"/>
              <a:cs typeface="Helvetica Neue Light"/>
              <a:sym typeface="Helvetica Neue Light"/>
            </a:endParaRPr>
          </a:p>
          <a:p>
            <a:pPr indent="-342900" lvl="0" marL="457200" marR="0" rtl="0" algn="l">
              <a:lnSpc>
                <a:spcPct val="115000"/>
              </a:lnSpc>
              <a:spcBef>
                <a:spcPts val="1000"/>
              </a:spcBef>
              <a:spcAft>
                <a:spcPts val="0"/>
              </a:spcAft>
              <a:buClr>
                <a:srgbClr val="000000"/>
              </a:buClr>
              <a:buSzPts val="1800"/>
              <a:buFont typeface="Arial"/>
              <a:buChar char="●"/>
            </a:pPr>
            <a:r>
              <a:rPr b="0" i="0" lang="es-419" sz="1800" u="none" cap="none" strike="noStrike">
                <a:solidFill>
                  <a:srgbClr val="000000"/>
                </a:solidFill>
                <a:latin typeface="Helvetica Neue Light"/>
                <a:ea typeface="Helvetica Neue Light"/>
                <a:cs typeface="Helvetica Neue Light"/>
                <a:sym typeface="Helvetica Neue Light"/>
              </a:rPr>
              <a:t>Desarrollar código en JSX.</a:t>
            </a:r>
            <a:endParaRPr b="0" i="0" sz="1400" u="none" cap="none" strike="noStrike">
              <a:solidFill>
                <a:srgbClr val="000000"/>
              </a:solidFill>
              <a:latin typeface="Arial"/>
              <a:ea typeface="Arial"/>
              <a:cs typeface="Arial"/>
              <a:sym typeface="Arial"/>
            </a:endParaRPr>
          </a:p>
          <a:p>
            <a:pPr indent="-342900" lvl="0" marL="457200" marR="0" rtl="0" algn="l">
              <a:lnSpc>
                <a:spcPct val="115000"/>
              </a:lnSpc>
              <a:spcBef>
                <a:spcPts val="1000"/>
              </a:spcBef>
              <a:spcAft>
                <a:spcPts val="0"/>
              </a:spcAft>
              <a:buClr>
                <a:srgbClr val="000000"/>
              </a:buClr>
              <a:buSzPts val="1800"/>
              <a:buFont typeface="Arial"/>
              <a:buChar char="●"/>
            </a:pPr>
            <a:r>
              <a:rPr b="0" i="0" lang="es-419" sz="1800" u="none" cap="none" strike="noStrike">
                <a:solidFill>
                  <a:srgbClr val="000000"/>
                </a:solidFill>
                <a:latin typeface="Helvetica Neue Light"/>
                <a:ea typeface="Helvetica Neue Light"/>
                <a:cs typeface="Helvetica Neue Light"/>
                <a:sym typeface="Helvetica Neue Light"/>
              </a:rPr>
              <a:t>Conocer los tipos de componentes.</a:t>
            </a:r>
            <a:endParaRPr b="0" i="0" sz="1400" u="none" cap="none" strike="noStrike">
              <a:solidFill>
                <a:srgbClr val="000000"/>
              </a:solidFill>
              <a:latin typeface="Arial"/>
              <a:ea typeface="Arial"/>
              <a:cs typeface="Arial"/>
              <a:sym typeface="Arial"/>
            </a:endParaRPr>
          </a:p>
          <a:p>
            <a:pPr indent="-342900" lvl="0" marL="457200" marR="0" rtl="0" algn="l">
              <a:lnSpc>
                <a:spcPct val="115000"/>
              </a:lnSpc>
              <a:spcBef>
                <a:spcPts val="1000"/>
              </a:spcBef>
              <a:spcAft>
                <a:spcPts val="0"/>
              </a:spcAft>
              <a:buClr>
                <a:srgbClr val="000000"/>
              </a:buClr>
              <a:buSzPts val="1800"/>
              <a:buFont typeface="Arial"/>
              <a:buChar char="●"/>
            </a:pPr>
            <a:r>
              <a:rPr b="0" i="0" lang="es-419" sz="1800" u="none" cap="none" strike="noStrike">
                <a:solidFill>
                  <a:srgbClr val="000000"/>
                </a:solidFill>
                <a:latin typeface="Helvetica Neue Light"/>
                <a:ea typeface="Helvetica Neue Light"/>
                <a:cs typeface="Helvetica Neue Light"/>
                <a:sym typeface="Helvetica Neue Light"/>
              </a:rPr>
              <a:t>Aprender a implementarlos.</a:t>
            </a:r>
            <a:endParaRPr b="0" i="0" sz="1400" u="none" cap="none" strike="noStrike">
              <a:solidFill>
                <a:srgbClr val="000000"/>
              </a:solidFill>
              <a:latin typeface="Arial"/>
              <a:ea typeface="Arial"/>
              <a:cs typeface="Arial"/>
              <a:sym typeface="Arial"/>
            </a:endParaRPr>
          </a:p>
          <a:p>
            <a:pPr indent="0" lvl="0" marL="114300" marR="0" rtl="0" algn="l">
              <a:lnSpc>
                <a:spcPct val="115000"/>
              </a:lnSpc>
              <a:spcBef>
                <a:spcPts val="1000"/>
              </a:spcBef>
              <a:spcAft>
                <a:spcPts val="0"/>
              </a:spcAft>
              <a:buClr>
                <a:srgbClr val="000000"/>
              </a:buClr>
              <a:buSzPts val="1800"/>
              <a:buFont typeface="Arial"/>
              <a:buNone/>
            </a:pPr>
            <a:r>
              <a:t/>
            </a:r>
            <a:endParaRPr b="0" i="0" sz="1800" u="none" cap="none" strike="noStrike">
              <a:solidFill>
                <a:srgbClr val="000000"/>
              </a:solidFill>
              <a:latin typeface="Helvetica Neue Light"/>
              <a:ea typeface="Helvetica Neue Light"/>
              <a:cs typeface="Helvetica Neue Light"/>
              <a:sym typeface="Helvetica Neue Light"/>
            </a:endParaRPr>
          </a:p>
        </p:txBody>
      </p:sp>
      <p:pic>
        <p:nvPicPr>
          <p:cNvPr id="152" name="Google Shape;152;p38"/>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153" name="Google Shape;153;p38"/>
          <p:cNvSpPr txBox="1"/>
          <p:nvPr/>
        </p:nvSpPr>
        <p:spPr>
          <a:xfrm>
            <a:off x="373850" y="2656900"/>
            <a:ext cx="3632700" cy="9891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3000"/>
              <a:buFont typeface="Arial"/>
              <a:buNone/>
            </a:pPr>
            <a:r>
              <a:rPr b="0" i="1" lang="es-419" sz="3000" u="none" cap="none" strike="noStrike">
                <a:solidFill>
                  <a:srgbClr val="000000"/>
                </a:solidFill>
                <a:latin typeface="Anton"/>
                <a:ea typeface="Anton"/>
                <a:cs typeface="Anton"/>
                <a:sym typeface="Anton"/>
              </a:rPr>
              <a:t>OBJETIVOS DE LA CLASE</a:t>
            </a:r>
            <a:endParaRPr b="0" i="1" sz="3000" u="none" cap="none" strike="noStrike">
              <a:solidFill>
                <a:srgbClr val="000000"/>
              </a:solidFill>
              <a:latin typeface="Anton"/>
              <a:ea typeface="Anton"/>
              <a:cs typeface="Anton"/>
              <a:sym typeface="Anton"/>
            </a:endParaRPr>
          </a:p>
        </p:txBody>
      </p:sp>
      <p:pic>
        <p:nvPicPr>
          <p:cNvPr id="154" name="Google Shape;154;p38"/>
          <p:cNvPicPr preferRelativeResize="0"/>
          <p:nvPr/>
        </p:nvPicPr>
        <p:blipFill rotWithShape="1">
          <a:blip r:embed="rId4">
            <a:alphaModFix/>
          </a:blip>
          <a:srcRect b="0" l="0" r="0" t="0"/>
          <a:stretch/>
        </p:blipFill>
        <p:spPr>
          <a:xfrm>
            <a:off x="1611688" y="1439550"/>
            <a:ext cx="1186525" cy="11865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56"/>
          <p:cNvSpPr txBox="1"/>
          <p:nvPr/>
        </p:nvSpPr>
        <p:spPr>
          <a:xfrm>
            <a:off x="852150" y="689575"/>
            <a:ext cx="7439700" cy="29727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100"/>
              <a:buFont typeface="Arial"/>
              <a:buNone/>
            </a:pPr>
            <a:r>
              <a:rPr b="0" i="1" lang="es-419" sz="3800" u="none" cap="none" strike="noStrike">
                <a:solidFill>
                  <a:schemeClr val="dk1"/>
                </a:solidFill>
                <a:highlight>
                  <a:schemeClr val="lt1"/>
                </a:highlight>
                <a:latin typeface="Anton"/>
                <a:ea typeface="Anton"/>
                <a:cs typeface="Anton"/>
                <a:sym typeface="Anton"/>
              </a:rPr>
              <a:t>CONSIDEREMOS LA SITUACIÓN...</a:t>
            </a:r>
            <a:endParaRPr b="1" i="0" sz="2800" u="none" cap="none" strike="noStrike">
              <a:solidFill>
                <a:srgbClr val="000000"/>
              </a:solidFill>
              <a:highlight>
                <a:srgbClr val="FFFFFF"/>
              </a:highlight>
              <a:latin typeface="Helvetica Neue"/>
              <a:ea typeface="Helvetica Neue"/>
              <a:cs typeface="Helvetica Neue"/>
              <a:sym typeface="Helvetica Neue"/>
            </a:endParaRPr>
          </a:p>
          <a:p>
            <a:pPr indent="0" lvl="0" marL="0" marR="0" rtl="0" algn="ctr">
              <a:lnSpc>
                <a:spcPct val="115000"/>
              </a:lnSpc>
              <a:spcBef>
                <a:spcPts val="0"/>
              </a:spcBef>
              <a:spcAft>
                <a:spcPts val="0"/>
              </a:spcAft>
              <a:buClr>
                <a:schemeClr val="dk1"/>
              </a:buClr>
              <a:buSzPts val="1100"/>
              <a:buFont typeface="Arial"/>
              <a:buNone/>
            </a:pPr>
            <a:r>
              <a:t/>
            </a:r>
            <a:endParaRPr b="0" i="0" sz="2800" u="none" cap="none" strike="noStrike">
              <a:solidFill>
                <a:srgbClr val="000000"/>
              </a:solidFill>
              <a:highlight>
                <a:srgbClr val="FFFFFF"/>
              </a:highlight>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2800"/>
              <a:buFont typeface="Arial"/>
              <a:buNone/>
            </a:pPr>
            <a:r>
              <a:rPr b="0" i="0" lang="es-419" sz="2800" u="none" cap="none" strike="noStrike">
                <a:solidFill>
                  <a:schemeClr val="dk1"/>
                </a:solidFill>
                <a:highlight>
                  <a:srgbClr val="FFFFFF"/>
                </a:highlight>
                <a:latin typeface="Helvetica Neue Light"/>
                <a:ea typeface="Helvetica Neue Light"/>
                <a:cs typeface="Helvetica Neue Light"/>
                <a:sym typeface="Helvetica Neue Light"/>
              </a:rPr>
              <a:t>Al llegar los multiplicadores, empezaron a colonizar y establecieron la multiplicación como </a:t>
            </a:r>
            <a:r>
              <a:rPr b="1" i="0" lang="es-419" sz="2800" u="none" cap="none" strike="noStrike">
                <a:solidFill>
                  <a:schemeClr val="dk1"/>
                </a:solidFill>
                <a:highlight>
                  <a:srgbClr val="FFFFFF"/>
                </a:highlight>
                <a:latin typeface="Helvetica Neue"/>
                <a:ea typeface="Helvetica Neue"/>
                <a:cs typeface="Helvetica Neue"/>
                <a:sym typeface="Helvetica Neue"/>
              </a:rPr>
              <a:t>nuevo método </a:t>
            </a:r>
            <a:r>
              <a:rPr b="0" i="0" lang="es-419" sz="2800" u="none" cap="none" strike="noStrike">
                <a:solidFill>
                  <a:schemeClr val="dk1"/>
                </a:solidFill>
                <a:highlight>
                  <a:srgbClr val="FFFFFF"/>
                </a:highlight>
                <a:latin typeface="Helvetica Neue Light"/>
                <a:ea typeface="Helvetica Neue Light"/>
                <a:cs typeface="Helvetica Neue Light"/>
                <a:sym typeface="Helvetica Neue Light"/>
              </a:rPr>
              <a:t>de operar. </a:t>
            </a:r>
            <a:endParaRPr b="0" i="0" sz="2800" u="none" cap="none" strike="noStrike">
              <a:solidFill>
                <a:schemeClr val="dk1"/>
              </a:solidFill>
              <a:highlight>
                <a:srgbClr val="FFFFFF"/>
              </a:highlight>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2800"/>
              <a:buFont typeface="Arial"/>
              <a:buNone/>
            </a:pPr>
            <a:r>
              <a:t/>
            </a:r>
            <a:endParaRPr b="0" i="0" sz="2800" u="none" cap="none" strike="noStrike">
              <a:solidFill>
                <a:schemeClr val="dk1"/>
              </a:solidFill>
              <a:highlight>
                <a:srgbClr val="FFFFFF"/>
              </a:highlight>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2800"/>
              <a:buFont typeface="Arial"/>
              <a:buNone/>
            </a:pPr>
            <a:r>
              <a:t/>
            </a:r>
            <a:endParaRPr b="0" i="0" sz="2800" u="none" cap="none" strike="noStrike">
              <a:solidFill>
                <a:schemeClr val="dk1"/>
              </a:solidFill>
              <a:highlight>
                <a:srgbClr val="FFFFFF"/>
              </a:highlight>
              <a:latin typeface="Helvetica Neue Light"/>
              <a:ea typeface="Helvetica Neue Light"/>
              <a:cs typeface="Helvetica Neue Light"/>
              <a:sym typeface="Helvetica Neue Light"/>
            </a:endParaRPr>
          </a:p>
        </p:txBody>
      </p:sp>
      <p:pic>
        <p:nvPicPr>
          <p:cNvPr id="282" name="Google Shape;282;p56"/>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57"/>
          <p:cNvSpPr txBox="1"/>
          <p:nvPr/>
        </p:nvSpPr>
        <p:spPr>
          <a:xfrm>
            <a:off x="852150" y="689575"/>
            <a:ext cx="7439700" cy="29727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100"/>
              <a:buFont typeface="Arial"/>
              <a:buNone/>
            </a:pPr>
            <a:r>
              <a:rPr b="0" i="1" lang="es-419" sz="3800" u="none" cap="none" strike="noStrike">
                <a:solidFill>
                  <a:schemeClr val="dk1"/>
                </a:solidFill>
                <a:highlight>
                  <a:schemeClr val="lt1"/>
                </a:highlight>
                <a:latin typeface="Anton"/>
                <a:ea typeface="Anton"/>
                <a:cs typeface="Anton"/>
                <a:sym typeface="Anton"/>
              </a:rPr>
              <a:t>CONSIDEREMOS LA SITUACIÓN...</a:t>
            </a:r>
            <a:endParaRPr b="1" i="0" sz="2800" u="none" cap="none" strike="noStrike">
              <a:solidFill>
                <a:srgbClr val="000000"/>
              </a:solidFill>
              <a:highlight>
                <a:srgbClr val="FFFFFF"/>
              </a:highlight>
              <a:latin typeface="Helvetica Neue"/>
              <a:ea typeface="Helvetica Neue"/>
              <a:cs typeface="Helvetica Neue"/>
              <a:sym typeface="Helvetica Neue"/>
            </a:endParaRPr>
          </a:p>
          <a:p>
            <a:pPr indent="0" lvl="0" marL="0" marR="0" rtl="0" algn="ctr">
              <a:lnSpc>
                <a:spcPct val="115000"/>
              </a:lnSpc>
              <a:spcBef>
                <a:spcPts val="0"/>
              </a:spcBef>
              <a:spcAft>
                <a:spcPts val="0"/>
              </a:spcAft>
              <a:buClr>
                <a:schemeClr val="dk1"/>
              </a:buClr>
              <a:buSzPts val="1100"/>
              <a:buFont typeface="Arial"/>
              <a:buNone/>
            </a:pPr>
            <a:r>
              <a:t/>
            </a:r>
            <a:endParaRPr b="0" i="0" sz="2800" u="none" cap="none" strike="noStrike">
              <a:solidFill>
                <a:srgbClr val="000000"/>
              </a:solidFill>
              <a:highlight>
                <a:srgbClr val="FFFFFF"/>
              </a:highlight>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2800"/>
              <a:buFont typeface="Arial"/>
              <a:buNone/>
            </a:pPr>
            <a:r>
              <a:rPr b="0" i="0" lang="es-419" sz="2800" u="none" cap="none" strike="noStrike">
                <a:solidFill>
                  <a:schemeClr val="dk1"/>
                </a:solidFill>
                <a:highlight>
                  <a:srgbClr val="FFFFFF"/>
                </a:highlight>
                <a:latin typeface="Helvetica Neue Light"/>
                <a:ea typeface="Helvetica Neue Light"/>
                <a:cs typeface="Helvetica Neue Light"/>
                <a:sym typeface="Helvetica Neue Light"/>
              </a:rPr>
              <a:t>Obligados por la fuerte falta de inclusión que generó esto, apareció ‘Francis </a:t>
            </a:r>
            <a:r>
              <a:rPr b="1" i="0" lang="es-419" sz="2800" u="none" cap="none" strike="noStrike">
                <a:solidFill>
                  <a:schemeClr val="dk1"/>
                </a:solidFill>
                <a:highlight>
                  <a:srgbClr val="FFFFFF"/>
                </a:highlight>
                <a:latin typeface="Helvetica Neue"/>
                <a:ea typeface="Helvetica Neue"/>
                <a:cs typeface="Helvetica Neue"/>
                <a:sym typeface="Helvetica Neue"/>
              </a:rPr>
              <a:t>Polyfill’</a:t>
            </a:r>
            <a:r>
              <a:rPr b="0" i="0" lang="es-419" sz="2800" u="none" cap="none" strike="noStrike">
                <a:solidFill>
                  <a:schemeClr val="dk1"/>
                </a:solidFill>
                <a:highlight>
                  <a:srgbClr val="FFFFFF"/>
                </a:highlight>
                <a:latin typeface="Helvetica Neue Light"/>
                <a:ea typeface="Helvetica Neue Light"/>
                <a:cs typeface="Helvetica Neue Light"/>
                <a:sym typeface="Helvetica Neue Light"/>
              </a:rPr>
              <a:t> con una gran idea...</a:t>
            </a:r>
            <a:endParaRPr b="0" i="0" sz="2800" u="none" cap="none" strike="noStrike">
              <a:solidFill>
                <a:schemeClr val="dk1"/>
              </a:solidFill>
              <a:highlight>
                <a:srgbClr val="FFFFFF"/>
              </a:highlight>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2800"/>
              <a:buFont typeface="Arial"/>
              <a:buNone/>
            </a:pPr>
            <a:r>
              <a:t/>
            </a:r>
            <a:endParaRPr b="0" i="0" sz="2800" u="none" cap="none" strike="noStrike">
              <a:solidFill>
                <a:schemeClr val="dk1"/>
              </a:solidFill>
              <a:highlight>
                <a:srgbClr val="FFFFFF"/>
              </a:highlight>
              <a:latin typeface="Helvetica Neue Light"/>
              <a:ea typeface="Helvetica Neue Light"/>
              <a:cs typeface="Helvetica Neue Light"/>
              <a:sym typeface="Helvetica Neue Light"/>
            </a:endParaRPr>
          </a:p>
        </p:txBody>
      </p:sp>
      <p:pic>
        <p:nvPicPr>
          <p:cNvPr id="288" name="Google Shape;288;p57"/>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58"/>
          <p:cNvSpPr txBox="1"/>
          <p:nvPr/>
        </p:nvSpPr>
        <p:spPr>
          <a:xfrm>
            <a:off x="852150" y="689575"/>
            <a:ext cx="7439700" cy="36471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100"/>
              <a:buFont typeface="Arial"/>
              <a:buNone/>
            </a:pPr>
            <a:r>
              <a:rPr b="0" i="1" lang="es-419" sz="3800" u="none" cap="none" strike="noStrike">
                <a:solidFill>
                  <a:schemeClr val="dk1"/>
                </a:solidFill>
                <a:highlight>
                  <a:schemeClr val="lt1"/>
                </a:highlight>
                <a:latin typeface="Anton"/>
                <a:ea typeface="Anton"/>
                <a:cs typeface="Anton"/>
                <a:sym typeface="Anton"/>
              </a:rPr>
              <a:t>CONSIDEREMOS LA SITUACIÓN...</a:t>
            </a:r>
            <a:endParaRPr b="1" i="0" sz="2800" u="none" cap="none" strike="noStrike">
              <a:solidFill>
                <a:srgbClr val="000000"/>
              </a:solidFill>
              <a:highlight>
                <a:srgbClr val="FFFFFF"/>
              </a:highlight>
              <a:latin typeface="Helvetica Neue"/>
              <a:ea typeface="Helvetica Neue"/>
              <a:cs typeface="Helvetica Neue"/>
              <a:sym typeface="Helvetica Neue"/>
            </a:endParaRPr>
          </a:p>
          <a:p>
            <a:pPr indent="0" lvl="0" marL="0" marR="0" rtl="0" algn="ctr">
              <a:lnSpc>
                <a:spcPct val="115000"/>
              </a:lnSpc>
              <a:spcBef>
                <a:spcPts val="0"/>
              </a:spcBef>
              <a:spcAft>
                <a:spcPts val="0"/>
              </a:spcAft>
              <a:buClr>
                <a:schemeClr val="dk1"/>
              </a:buClr>
              <a:buSzPts val="1100"/>
              <a:buFont typeface="Arial"/>
              <a:buNone/>
            </a:pPr>
            <a:r>
              <a:t/>
            </a:r>
            <a:endParaRPr b="0" i="0" sz="2800" u="none" cap="none" strike="noStrike">
              <a:solidFill>
                <a:srgbClr val="000000"/>
              </a:solidFill>
              <a:highlight>
                <a:srgbClr val="FFFFFF"/>
              </a:highlight>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2800"/>
              <a:buFont typeface="Arial"/>
              <a:buNone/>
            </a:pPr>
            <a:r>
              <a:rPr b="0" i="1" lang="es-419" sz="2800" u="none" cap="none" strike="noStrike">
                <a:solidFill>
                  <a:schemeClr val="dk1"/>
                </a:solidFill>
                <a:highlight>
                  <a:srgbClr val="FFFFFF"/>
                </a:highlight>
                <a:latin typeface="Helvetica Neue Light"/>
                <a:ea typeface="Helvetica Neue Light"/>
                <a:cs typeface="Helvetica Neue Light"/>
                <a:sym typeface="Helvetica Neue Light"/>
              </a:rPr>
              <a:t>“¡Sabemos que ustedes no pueden multiplicar, pero no os preocupéis!”</a:t>
            </a:r>
            <a:endParaRPr b="0" i="1" sz="2800" u="none" cap="none" strike="noStrike">
              <a:solidFill>
                <a:schemeClr val="dk1"/>
              </a:solidFill>
              <a:highlight>
                <a:srgbClr val="FFFFFF"/>
              </a:highlight>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2800"/>
              <a:buFont typeface="Arial"/>
              <a:buNone/>
            </a:pPr>
            <a:r>
              <a:rPr b="0" i="0" lang="es-419" sz="2800" u="none" cap="none" strike="noStrike">
                <a:solidFill>
                  <a:schemeClr val="dk1"/>
                </a:solidFill>
                <a:highlight>
                  <a:srgbClr val="FFFFFF"/>
                </a:highlight>
                <a:latin typeface="Helvetica Neue Light"/>
                <a:ea typeface="Helvetica Neue Light"/>
                <a:cs typeface="Helvetica Neue Light"/>
                <a:sym typeface="Helvetica Neue Light"/>
              </a:rPr>
              <a:t>Si les cuesta multiplicar… </a:t>
            </a:r>
            <a:r>
              <a:rPr b="1" i="0" lang="es-419" sz="2800" u="none" cap="none" strike="noStrike">
                <a:solidFill>
                  <a:schemeClr val="dk1"/>
                </a:solidFill>
                <a:highlight>
                  <a:srgbClr val="FFFFFF"/>
                </a:highlight>
                <a:latin typeface="Helvetica Neue"/>
                <a:ea typeface="Helvetica Neue"/>
                <a:cs typeface="Helvetica Neue"/>
                <a:sym typeface="Helvetica Neue"/>
              </a:rPr>
              <a:t>pueden tratar lo siguiente</a:t>
            </a:r>
            <a:r>
              <a:rPr b="0" i="0" lang="es-419" sz="2800" u="none" cap="none" strike="noStrike">
                <a:solidFill>
                  <a:schemeClr val="dk1"/>
                </a:solidFill>
                <a:highlight>
                  <a:srgbClr val="FFFFFF"/>
                </a:highlight>
                <a:latin typeface="Helvetica Neue Light"/>
                <a:ea typeface="Helvetica Neue Light"/>
                <a:cs typeface="Helvetica Neue Light"/>
                <a:sym typeface="Helvetica Neue Light"/>
              </a:rPr>
              <a:t>: </a:t>
            </a:r>
            <a:r>
              <a:rPr b="0" i="1" lang="es-419" sz="2800" u="none" cap="none" strike="noStrike">
                <a:solidFill>
                  <a:schemeClr val="dk1"/>
                </a:solidFill>
                <a:highlight>
                  <a:srgbClr val="FFFFFF"/>
                </a:highlight>
                <a:latin typeface="Helvetica Neue Light"/>
                <a:ea typeface="Helvetica Neue Light"/>
                <a:cs typeface="Helvetica Neue Light"/>
                <a:sym typeface="Helvetica Neue Light"/>
              </a:rPr>
              <a:t>“¡simplemente sumen!”</a:t>
            </a:r>
            <a:endParaRPr b="0" i="1" sz="2800" u="none" cap="none" strike="noStrike">
              <a:solidFill>
                <a:schemeClr val="dk1"/>
              </a:solidFill>
              <a:highlight>
                <a:srgbClr val="FFFFFF"/>
              </a:highlight>
              <a:latin typeface="Helvetica Neue Light"/>
              <a:ea typeface="Helvetica Neue Light"/>
              <a:cs typeface="Helvetica Neue Light"/>
              <a:sym typeface="Helvetica Neue Light"/>
            </a:endParaRPr>
          </a:p>
        </p:txBody>
      </p:sp>
      <p:pic>
        <p:nvPicPr>
          <p:cNvPr id="294" name="Google Shape;294;p58"/>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59"/>
          <p:cNvSpPr txBox="1"/>
          <p:nvPr/>
        </p:nvSpPr>
        <p:spPr>
          <a:xfrm>
            <a:off x="852150" y="689575"/>
            <a:ext cx="7439700" cy="36471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100"/>
              <a:buFont typeface="Arial"/>
              <a:buNone/>
            </a:pPr>
            <a:r>
              <a:rPr b="0" i="1" lang="es-419" sz="3800" u="none" cap="none" strike="noStrike">
                <a:solidFill>
                  <a:schemeClr val="dk1"/>
                </a:solidFill>
                <a:highlight>
                  <a:schemeClr val="lt1"/>
                </a:highlight>
                <a:latin typeface="Anton"/>
                <a:ea typeface="Anton"/>
                <a:cs typeface="Anton"/>
                <a:sym typeface="Anton"/>
              </a:rPr>
              <a:t>CONSIDEREMOS LA SITUACIÓN...</a:t>
            </a:r>
            <a:endParaRPr b="1" i="0" sz="2800" u="none" cap="none" strike="noStrike">
              <a:solidFill>
                <a:srgbClr val="000000"/>
              </a:solidFill>
              <a:highlight>
                <a:srgbClr val="FFFFFF"/>
              </a:highlight>
              <a:latin typeface="Helvetica Neue"/>
              <a:ea typeface="Helvetica Neue"/>
              <a:cs typeface="Helvetica Neue"/>
              <a:sym typeface="Helvetica Neue"/>
            </a:endParaRPr>
          </a:p>
          <a:p>
            <a:pPr indent="0" lvl="0" marL="0" marR="0" rtl="0" algn="ctr">
              <a:lnSpc>
                <a:spcPct val="115000"/>
              </a:lnSpc>
              <a:spcBef>
                <a:spcPts val="0"/>
              </a:spcBef>
              <a:spcAft>
                <a:spcPts val="0"/>
              </a:spcAft>
              <a:buClr>
                <a:schemeClr val="dk1"/>
              </a:buClr>
              <a:buSzPts val="1100"/>
              <a:buFont typeface="Arial"/>
              <a:buNone/>
            </a:pPr>
            <a:r>
              <a:t/>
            </a:r>
            <a:endParaRPr b="0" i="0" sz="2800" u="none" cap="none" strike="noStrike">
              <a:solidFill>
                <a:srgbClr val="000000"/>
              </a:solidFill>
              <a:highlight>
                <a:srgbClr val="FFFFFF"/>
              </a:highlight>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2800"/>
              <a:buFont typeface="Arial"/>
              <a:buNone/>
            </a:pPr>
            <a:r>
              <a:rPr b="0" i="0" lang="es-419" sz="2800" u="none" cap="none" strike="noStrike">
                <a:solidFill>
                  <a:schemeClr val="dk1"/>
                </a:solidFill>
                <a:highlight>
                  <a:srgbClr val="FFFFFF"/>
                </a:highlight>
                <a:latin typeface="Helvetica Neue Light"/>
                <a:ea typeface="Helvetica Neue Light"/>
                <a:cs typeface="Helvetica Neue Light"/>
                <a:sym typeface="Helvetica Neue Light"/>
              </a:rPr>
              <a:t>Si nosotros hacemos </a:t>
            </a:r>
            <a:r>
              <a:rPr b="1" i="0" lang="es-419" sz="2800" u="none" cap="none" strike="noStrike">
                <a:solidFill>
                  <a:schemeClr val="dk1"/>
                </a:solidFill>
                <a:highlight>
                  <a:srgbClr val="FFFFFF"/>
                </a:highlight>
                <a:latin typeface="Helvetica Neue"/>
                <a:ea typeface="Helvetica Neue"/>
                <a:cs typeface="Helvetica Neue"/>
                <a:sym typeface="Helvetica Neue"/>
              </a:rPr>
              <a:t>10</a:t>
            </a:r>
            <a:r>
              <a:rPr b="0" i="0" lang="es-419" sz="2800" u="none" cap="none" strike="noStrike">
                <a:solidFill>
                  <a:schemeClr val="dk1"/>
                </a:solidFill>
                <a:highlight>
                  <a:srgbClr val="FFFFFF"/>
                </a:highlight>
                <a:latin typeface="Helvetica Neue Light"/>
                <a:ea typeface="Helvetica Neue Light"/>
                <a:cs typeface="Helvetica Neue Light"/>
                <a:sym typeface="Helvetica Neue Light"/>
              </a:rPr>
              <a:t> x </a:t>
            </a:r>
            <a:r>
              <a:rPr b="1" i="0" lang="es-419" sz="2800" u="none" cap="none" strike="noStrike">
                <a:solidFill>
                  <a:schemeClr val="dk1"/>
                </a:solidFill>
                <a:highlight>
                  <a:srgbClr val="FFFFFF"/>
                </a:highlight>
                <a:latin typeface="Helvetica Neue"/>
                <a:ea typeface="Helvetica Neue"/>
                <a:cs typeface="Helvetica Neue"/>
                <a:sym typeface="Helvetica Neue"/>
              </a:rPr>
              <a:t>2</a:t>
            </a:r>
            <a:r>
              <a:rPr b="0" i="0" lang="es-419" sz="2800" u="none" cap="none" strike="noStrike">
                <a:solidFill>
                  <a:schemeClr val="dk1"/>
                </a:solidFill>
                <a:highlight>
                  <a:srgbClr val="FFFFFF"/>
                </a:highlight>
                <a:latin typeface="Helvetica Neue Light"/>
                <a:ea typeface="Helvetica Neue Light"/>
                <a:cs typeface="Helvetica Neue Light"/>
                <a:sym typeface="Helvetica Neue Light"/>
              </a:rPr>
              <a:t>, y ustedes no saben hacerlo, simplemente hagan lo que hicieron siempre: ¡sumen!</a:t>
            </a:r>
            <a:endParaRPr b="0" i="0" sz="2800" u="none" cap="none" strike="noStrike">
              <a:solidFill>
                <a:schemeClr val="dk1"/>
              </a:solidFill>
              <a:highlight>
                <a:srgbClr val="FFFFFF"/>
              </a:highlight>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rgbClr val="000000"/>
              </a:buClr>
              <a:buSzPts val="2800"/>
              <a:buFont typeface="Arial"/>
              <a:buNone/>
            </a:pPr>
            <a:r>
              <a:t/>
            </a:r>
            <a:endParaRPr b="0" i="0" sz="2800" u="none" cap="none" strike="noStrike">
              <a:solidFill>
                <a:schemeClr val="dk1"/>
              </a:solidFill>
              <a:highlight>
                <a:srgbClr val="FFFFFF"/>
              </a:highlight>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rgbClr val="000000"/>
              </a:buClr>
              <a:buSzPts val="2800"/>
              <a:buFont typeface="Arial"/>
              <a:buNone/>
            </a:pPr>
            <a:r>
              <a:rPr b="0" i="0" lang="es-419" sz="2800" u="none" cap="none" strike="noStrike">
                <a:solidFill>
                  <a:schemeClr val="dk1"/>
                </a:solidFill>
                <a:highlight>
                  <a:srgbClr val="FFFFFF"/>
                </a:highlight>
                <a:latin typeface="Helvetica Neue Light"/>
                <a:ea typeface="Helvetica Neue Light"/>
                <a:cs typeface="Helvetica Neue Light"/>
                <a:sym typeface="Helvetica Neue Light"/>
              </a:rPr>
              <a:t>2 + 2 + 2 + 2 + 2 + </a:t>
            </a:r>
            <a:r>
              <a:rPr b="0" i="0" lang="es-419" sz="2800" u="none" cap="none" strike="noStrike">
                <a:solidFill>
                  <a:schemeClr val="dk1"/>
                </a:solidFill>
                <a:highlight>
                  <a:schemeClr val="lt1"/>
                </a:highlight>
                <a:latin typeface="Helvetica Neue Light"/>
                <a:ea typeface="Helvetica Neue Light"/>
                <a:cs typeface="Helvetica Neue Light"/>
                <a:sym typeface="Helvetica Neue Light"/>
              </a:rPr>
              <a:t>2 + 2 + 2 + 2 + 2 + 2</a:t>
            </a:r>
            <a:r>
              <a:rPr b="0" i="0" lang="es-419" sz="2800" u="none" cap="none" strike="noStrike">
                <a:solidFill>
                  <a:schemeClr val="dk1"/>
                </a:solidFill>
                <a:highlight>
                  <a:srgbClr val="FFFFFF"/>
                </a:highlight>
                <a:latin typeface="Helvetica Neue Light"/>
                <a:ea typeface="Helvetica Neue Light"/>
                <a:cs typeface="Helvetica Neue Light"/>
                <a:sym typeface="Helvetica Neue Light"/>
              </a:rPr>
              <a:t>  = 20</a:t>
            </a:r>
            <a:endParaRPr b="0" i="0" sz="2800" u="none" cap="none" strike="noStrike">
              <a:solidFill>
                <a:schemeClr val="dk1"/>
              </a:solidFill>
              <a:highlight>
                <a:srgbClr val="FFFFFF"/>
              </a:highlight>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rgbClr val="000000"/>
              </a:buClr>
              <a:buSzPts val="2800"/>
              <a:buFont typeface="Arial"/>
              <a:buNone/>
            </a:pPr>
            <a:r>
              <a:t/>
            </a:r>
            <a:endParaRPr b="0" i="0" sz="2800" u="none" cap="none" strike="noStrike">
              <a:solidFill>
                <a:schemeClr val="dk1"/>
              </a:solidFill>
              <a:highlight>
                <a:srgbClr val="FFFFFF"/>
              </a:highlight>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2800"/>
              <a:buFont typeface="Arial"/>
              <a:buNone/>
            </a:pPr>
            <a:r>
              <a:t/>
            </a:r>
            <a:endParaRPr b="0" i="0" sz="2800" u="none" cap="none" strike="noStrike">
              <a:solidFill>
                <a:schemeClr val="dk1"/>
              </a:solidFill>
              <a:highlight>
                <a:srgbClr val="FFFFFF"/>
              </a:highlight>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2800"/>
              <a:buFont typeface="Arial"/>
              <a:buNone/>
            </a:pPr>
            <a:r>
              <a:t/>
            </a:r>
            <a:endParaRPr b="0" i="0" sz="2800" u="none" cap="none" strike="noStrike">
              <a:solidFill>
                <a:schemeClr val="dk1"/>
              </a:solidFill>
              <a:highlight>
                <a:srgbClr val="FFFFFF"/>
              </a:highlight>
              <a:latin typeface="Helvetica Neue Light"/>
              <a:ea typeface="Helvetica Neue Light"/>
              <a:cs typeface="Helvetica Neue Light"/>
              <a:sym typeface="Helvetica Neue Light"/>
            </a:endParaRPr>
          </a:p>
        </p:txBody>
      </p:sp>
      <p:pic>
        <p:nvPicPr>
          <p:cNvPr id="300" name="Google Shape;300;p59"/>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60"/>
          <p:cNvSpPr txBox="1"/>
          <p:nvPr/>
        </p:nvSpPr>
        <p:spPr>
          <a:xfrm>
            <a:off x="852150" y="689575"/>
            <a:ext cx="7439700" cy="36471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100"/>
              <a:buFont typeface="Arial"/>
              <a:buNone/>
            </a:pPr>
            <a:r>
              <a:rPr b="0" i="1" lang="es-419" sz="3800" u="none" cap="none" strike="noStrike">
                <a:solidFill>
                  <a:schemeClr val="dk1"/>
                </a:solidFill>
                <a:highlight>
                  <a:schemeClr val="lt1"/>
                </a:highlight>
                <a:latin typeface="Anton"/>
                <a:ea typeface="Anton"/>
                <a:cs typeface="Anton"/>
                <a:sym typeface="Anton"/>
              </a:rPr>
              <a:t>RESULTADO</a:t>
            </a:r>
            <a:endParaRPr b="1" i="0" sz="2800" u="none" cap="none" strike="noStrike">
              <a:solidFill>
                <a:srgbClr val="000000"/>
              </a:solidFill>
              <a:highlight>
                <a:srgbClr val="FFFFFF"/>
              </a:highlight>
              <a:latin typeface="Helvetica Neue"/>
              <a:ea typeface="Helvetica Neue"/>
              <a:cs typeface="Helvetica Neue"/>
              <a:sym typeface="Helvetica Neue"/>
            </a:endParaRPr>
          </a:p>
          <a:p>
            <a:pPr indent="0" lvl="0" marL="0" marR="0" rtl="0" algn="ctr">
              <a:lnSpc>
                <a:spcPct val="115000"/>
              </a:lnSpc>
              <a:spcBef>
                <a:spcPts val="0"/>
              </a:spcBef>
              <a:spcAft>
                <a:spcPts val="0"/>
              </a:spcAft>
              <a:buClr>
                <a:schemeClr val="dk1"/>
              </a:buClr>
              <a:buSzPts val="1100"/>
              <a:buFont typeface="Arial"/>
              <a:buNone/>
            </a:pPr>
            <a:r>
              <a:t/>
            </a:r>
            <a:endParaRPr b="0" i="0" sz="2800" u="none" cap="none" strike="noStrike">
              <a:solidFill>
                <a:srgbClr val="000000"/>
              </a:solidFill>
              <a:highlight>
                <a:srgbClr val="FFFFFF"/>
              </a:highlight>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2800"/>
              <a:buFont typeface="Arial"/>
              <a:buNone/>
            </a:pPr>
            <a:r>
              <a:rPr b="0" i="0" lang="es-419" sz="2800" u="none" cap="none" strike="noStrike">
                <a:solidFill>
                  <a:schemeClr val="dk1"/>
                </a:solidFill>
                <a:highlight>
                  <a:srgbClr val="FFFFFF"/>
                </a:highlight>
                <a:latin typeface="Helvetica Neue Light"/>
                <a:ea typeface="Helvetica Neue Light"/>
                <a:cs typeface="Helvetica Neue Light"/>
                <a:sym typeface="Helvetica Neue Light"/>
              </a:rPr>
              <a:t>Entonces se entendieron y se integraron. Crearon una </a:t>
            </a:r>
            <a:r>
              <a:rPr b="1" i="0" lang="es-419" sz="2800" u="none" cap="none" strike="noStrike">
                <a:solidFill>
                  <a:schemeClr val="dk1"/>
                </a:solidFill>
                <a:highlight>
                  <a:srgbClr val="FFFFFF"/>
                </a:highlight>
                <a:latin typeface="Helvetica Neue"/>
                <a:ea typeface="Helvetica Neue"/>
                <a:cs typeface="Helvetica Neue"/>
                <a:sym typeface="Helvetica Neue"/>
              </a:rPr>
              <a:t>manera de resolver un problema nuevo</a:t>
            </a:r>
            <a:r>
              <a:rPr b="0" i="0" lang="es-419" sz="2800" u="none" cap="none" strike="noStrike">
                <a:solidFill>
                  <a:schemeClr val="dk1"/>
                </a:solidFill>
                <a:highlight>
                  <a:srgbClr val="FFFFFF"/>
                </a:highlight>
                <a:latin typeface="Helvetica Neue Light"/>
                <a:ea typeface="Helvetica Neue Light"/>
                <a:cs typeface="Helvetica Neue Light"/>
                <a:sym typeface="Helvetica Neue Light"/>
              </a:rPr>
              <a:t> con los recursos que ya tenían, y nadie quedó excluido de multiplicar.</a:t>
            </a:r>
            <a:endParaRPr b="0" i="0" sz="2800" u="none" cap="none" strike="noStrike">
              <a:solidFill>
                <a:schemeClr val="dk1"/>
              </a:solidFill>
              <a:highlight>
                <a:srgbClr val="FFFFFF"/>
              </a:highlight>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2800"/>
              <a:buFont typeface="Arial"/>
              <a:buNone/>
            </a:pPr>
            <a:r>
              <a:t/>
            </a:r>
            <a:endParaRPr b="0" i="0" sz="2800" u="none" cap="none" strike="noStrike">
              <a:solidFill>
                <a:schemeClr val="dk1"/>
              </a:solidFill>
              <a:highlight>
                <a:srgbClr val="FFFFFF"/>
              </a:highlight>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2800"/>
              <a:buFont typeface="Arial"/>
              <a:buNone/>
            </a:pPr>
            <a:r>
              <a:t/>
            </a:r>
            <a:endParaRPr b="0" i="0" sz="2800" u="none" cap="none" strike="noStrike">
              <a:solidFill>
                <a:schemeClr val="dk1"/>
              </a:solidFill>
              <a:highlight>
                <a:srgbClr val="FFFFFF"/>
              </a:highlight>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2800"/>
              <a:buFont typeface="Arial"/>
              <a:buNone/>
            </a:pPr>
            <a:r>
              <a:t/>
            </a:r>
            <a:endParaRPr b="0" i="0" sz="2800" u="none" cap="none" strike="noStrike">
              <a:solidFill>
                <a:schemeClr val="dk1"/>
              </a:solidFill>
              <a:highlight>
                <a:srgbClr val="FFFFFF"/>
              </a:highlight>
              <a:latin typeface="Helvetica Neue Light"/>
              <a:ea typeface="Helvetica Neue Light"/>
              <a:cs typeface="Helvetica Neue Light"/>
              <a:sym typeface="Helvetica Neue Light"/>
            </a:endParaRPr>
          </a:p>
        </p:txBody>
      </p:sp>
      <p:pic>
        <p:nvPicPr>
          <p:cNvPr id="306" name="Google Shape;306;p60"/>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61"/>
          <p:cNvSpPr txBox="1"/>
          <p:nvPr/>
        </p:nvSpPr>
        <p:spPr>
          <a:xfrm>
            <a:off x="852150" y="689575"/>
            <a:ext cx="7439700" cy="36471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100"/>
              <a:buFont typeface="Arial"/>
              <a:buNone/>
            </a:pPr>
            <a:r>
              <a:rPr b="0" i="1" lang="es-419" sz="3800" u="none" cap="none" strike="noStrike">
                <a:solidFill>
                  <a:schemeClr val="dk1"/>
                </a:solidFill>
                <a:highlight>
                  <a:schemeClr val="lt1"/>
                </a:highlight>
                <a:latin typeface="Anton"/>
                <a:ea typeface="Anton"/>
                <a:cs typeface="Anton"/>
                <a:sym typeface="Anton"/>
              </a:rPr>
              <a:t>CONCLUSIÓN</a:t>
            </a:r>
            <a:endParaRPr b="1" i="0" sz="2800" u="none" cap="none" strike="noStrike">
              <a:solidFill>
                <a:srgbClr val="000000"/>
              </a:solidFill>
              <a:highlight>
                <a:srgbClr val="FFFFFF"/>
              </a:highlight>
              <a:latin typeface="Helvetica Neue"/>
              <a:ea typeface="Helvetica Neue"/>
              <a:cs typeface="Helvetica Neue"/>
              <a:sym typeface="Helvetica Neue"/>
            </a:endParaRPr>
          </a:p>
          <a:p>
            <a:pPr indent="0" lvl="0" marL="0" marR="0" rtl="0" algn="ctr">
              <a:lnSpc>
                <a:spcPct val="115000"/>
              </a:lnSpc>
              <a:spcBef>
                <a:spcPts val="0"/>
              </a:spcBef>
              <a:spcAft>
                <a:spcPts val="0"/>
              </a:spcAft>
              <a:buClr>
                <a:schemeClr val="dk1"/>
              </a:buClr>
              <a:buSzPts val="1100"/>
              <a:buFont typeface="Arial"/>
              <a:buNone/>
            </a:pPr>
            <a:r>
              <a:t/>
            </a:r>
            <a:endParaRPr b="0" i="0" sz="2800" u="none" cap="none" strike="noStrike">
              <a:solidFill>
                <a:srgbClr val="000000"/>
              </a:solidFill>
              <a:highlight>
                <a:srgbClr val="FFFFFF"/>
              </a:highlight>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2800"/>
              <a:buFont typeface="Arial"/>
              <a:buNone/>
            </a:pPr>
            <a:r>
              <a:rPr b="0" i="0" lang="es-419" sz="2800" u="none" cap="none" strike="noStrike">
                <a:solidFill>
                  <a:schemeClr val="dk1"/>
                </a:solidFill>
                <a:highlight>
                  <a:srgbClr val="FFFFFF"/>
                </a:highlight>
                <a:latin typeface="Helvetica Neue Light"/>
                <a:ea typeface="Helvetica Neue Light"/>
                <a:cs typeface="Helvetica Neue Light"/>
                <a:sym typeface="Helvetica Neue Light"/>
              </a:rPr>
              <a:t>Los </a:t>
            </a:r>
            <a:r>
              <a:rPr b="1" i="0" lang="es-419" sz="2800" u="none" cap="none" strike="noStrike">
                <a:solidFill>
                  <a:schemeClr val="dk1"/>
                </a:solidFill>
                <a:highlight>
                  <a:srgbClr val="FFFFFF"/>
                </a:highlight>
                <a:latin typeface="Helvetica Neue"/>
                <a:ea typeface="Helvetica Neue"/>
                <a:cs typeface="Helvetica Neue"/>
                <a:sym typeface="Helvetica Neue"/>
              </a:rPr>
              <a:t>polyfills </a:t>
            </a:r>
            <a:r>
              <a:rPr b="0" i="0" lang="es-419" sz="2800" u="none" cap="none" strike="noStrike">
                <a:solidFill>
                  <a:schemeClr val="dk1"/>
                </a:solidFill>
                <a:highlight>
                  <a:srgbClr val="FFFFFF"/>
                </a:highlight>
                <a:latin typeface="Helvetica Neue Light"/>
                <a:ea typeface="Helvetica Neue Light"/>
                <a:cs typeface="Helvetica Neue Light"/>
                <a:sym typeface="Helvetica Neue Light"/>
              </a:rPr>
              <a:t>nos permiten hacer nuestra aplicación compatible con navegadores antiguos, que no admiten de forma nativa alguna nueva funcionalidad</a:t>
            </a:r>
            <a:endParaRPr b="0" i="0" sz="2800" u="none" cap="none" strike="noStrike">
              <a:solidFill>
                <a:schemeClr val="dk1"/>
              </a:solidFill>
              <a:highlight>
                <a:srgbClr val="FFFFFF"/>
              </a:highlight>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2800"/>
              <a:buFont typeface="Arial"/>
              <a:buNone/>
            </a:pPr>
            <a:r>
              <a:t/>
            </a:r>
            <a:endParaRPr b="0" i="0" sz="2800" u="none" cap="none" strike="noStrike">
              <a:solidFill>
                <a:schemeClr val="dk1"/>
              </a:solidFill>
              <a:highlight>
                <a:srgbClr val="FFFFFF"/>
              </a:highlight>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2800"/>
              <a:buFont typeface="Arial"/>
              <a:buNone/>
            </a:pPr>
            <a:r>
              <a:t/>
            </a:r>
            <a:endParaRPr b="0" i="0" sz="2800" u="none" cap="none" strike="noStrike">
              <a:solidFill>
                <a:schemeClr val="dk1"/>
              </a:solidFill>
              <a:highlight>
                <a:srgbClr val="FFFFFF"/>
              </a:highlight>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2800"/>
              <a:buFont typeface="Arial"/>
              <a:buNone/>
            </a:pPr>
            <a:r>
              <a:t/>
            </a:r>
            <a:endParaRPr b="0" i="0" sz="2800" u="none" cap="none" strike="noStrike">
              <a:solidFill>
                <a:schemeClr val="dk1"/>
              </a:solidFill>
              <a:highlight>
                <a:srgbClr val="FFFFFF"/>
              </a:highlight>
              <a:latin typeface="Helvetica Neue Light"/>
              <a:ea typeface="Helvetica Neue Light"/>
              <a:cs typeface="Helvetica Neue Light"/>
              <a:sym typeface="Helvetica Neue Light"/>
            </a:endParaRPr>
          </a:p>
        </p:txBody>
      </p:sp>
      <p:pic>
        <p:nvPicPr>
          <p:cNvPr id="312" name="Google Shape;312;p61"/>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62"/>
          <p:cNvSpPr txBox="1"/>
          <p:nvPr/>
        </p:nvSpPr>
        <p:spPr>
          <a:xfrm>
            <a:off x="852150" y="689575"/>
            <a:ext cx="7439700" cy="13785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100"/>
              <a:buFont typeface="Arial"/>
              <a:buNone/>
            </a:pPr>
            <a:r>
              <a:rPr b="0" i="1" lang="es-419" sz="3800" u="none" cap="none" strike="noStrike">
                <a:solidFill>
                  <a:schemeClr val="dk1"/>
                </a:solidFill>
                <a:highlight>
                  <a:schemeClr val="lt1"/>
                </a:highlight>
                <a:latin typeface="Anton"/>
                <a:ea typeface="Anton"/>
                <a:cs typeface="Anton"/>
                <a:sym typeface="Anton"/>
              </a:rPr>
              <a:t>¿CÓMO SE INTEGRA UN POLYFILL?</a:t>
            </a:r>
            <a:endParaRPr b="0" i="1" sz="2800" u="none" cap="none" strike="noStrike">
              <a:solidFill>
                <a:srgbClr val="000000"/>
              </a:solidFill>
              <a:highlight>
                <a:srgbClr val="FFFFFF"/>
              </a:highlight>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chemeClr val="dk1"/>
              </a:buClr>
              <a:buSzPts val="1100"/>
              <a:buFont typeface="Arial"/>
              <a:buNone/>
            </a:pPr>
            <a:r>
              <a:rPr b="0" i="0" lang="es-419" sz="2200" u="none" cap="none" strike="noStrike">
                <a:solidFill>
                  <a:srgbClr val="000000"/>
                </a:solidFill>
                <a:highlight>
                  <a:srgbClr val="E0FF00"/>
                </a:highlight>
                <a:latin typeface="Helvetica Neue Light"/>
                <a:ea typeface="Helvetica Neue Light"/>
                <a:cs typeface="Helvetica Neue Light"/>
                <a:sym typeface="Helvetica Neue Light"/>
              </a:rPr>
              <a:t>Ejemplo: core-js</a:t>
            </a:r>
            <a:endParaRPr b="0" i="0" sz="2200" u="none" cap="none" strike="noStrike">
              <a:solidFill>
                <a:srgbClr val="000000"/>
              </a:solidFill>
              <a:highlight>
                <a:srgbClr val="E0FF00"/>
              </a:highlight>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chemeClr val="dk1"/>
              </a:buClr>
              <a:buSzPts val="1100"/>
              <a:buFont typeface="Arial"/>
              <a:buNone/>
            </a:pPr>
            <a:r>
              <a:rPr b="0" i="0" lang="es-419" sz="1900" u="sng" cap="none" strike="noStrike">
                <a:solidFill>
                  <a:schemeClr val="hlink"/>
                </a:solidFill>
                <a:highlight>
                  <a:srgbClr val="E0FF00"/>
                </a:highlight>
                <a:latin typeface="Helvetica Neue Light"/>
                <a:ea typeface="Helvetica Neue Light"/>
                <a:cs typeface="Helvetica Neue Light"/>
                <a:sym typeface="Helvetica Neue Light"/>
                <a:hlinkClick r:id="rId3"/>
              </a:rPr>
              <a:t>zloirock/core-js: Standard Library</a:t>
            </a:r>
            <a:endParaRPr b="0" i="0" sz="3000" u="none" cap="none" strike="noStrike">
              <a:solidFill>
                <a:srgbClr val="000000"/>
              </a:solidFill>
              <a:highlight>
                <a:srgbClr val="E0FF00"/>
              </a:highlight>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chemeClr val="dk1"/>
              </a:buClr>
              <a:buSzPts val="1100"/>
              <a:buFont typeface="Arial"/>
              <a:buNone/>
            </a:pPr>
            <a:r>
              <a:t/>
            </a:r>
            <a:endParaRPr b="0" i="0" sz="2800" u="none" cap="none" strike="noStrike">
              <a:solidFill>
                <a:srgbClr val="000000"/>
              </a:solidFill>
              <a:highlight>
                <a:srgbClr val="FFFFFF"/>
              </a:highlight>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rgbClr val="000000"/>
              </a:buClr>
              <a:buSzPts val="2800"/>
              <a:buFont typeface="Arial"/>
              <a:buNone/>
            </a:pPr>
            <a:r>
              <a:t/>
            </a:r>
            <a:endParaRPr b="0" i="0" sz="2800" u="none" cap="none" strike="noStrike">
              <a:solidFill>
                <a:schemeClr val="dk1"/>
              </a:solidFill>
              <a:highlight>
                <a:srgbClr val="FFFFFF"/>
              </a:highlight>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2800"/>
              <a:buFont typeface="Arial"/>
              <a:buNone/>
            </a:pPr>
            <a:r>
              <a:t/>
            </a:r>
            <a:endParaRPr b="0" i="0" sz="2800" u="none" cap="none" strike="noStrike">
              <a:solidFill>
                <a:schemeClr val="dk1"/>
              </a:solidFill>
              <a:highlight>
                <a:srgbClr val="FFFFFF"/>
              </a:highlight>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2800"/>
              <a:buFont typeface="Arial"/>
              <a:buNone/>
            </a:pPr>
            <a:r>
              <a:t/>
            </a:r>
            <a:endParaRPr b="0" i="0" sz="2800" u="none" cap="none" strike="noStrike">
              <a:solidFill>
                <a:schemeClr val="dk1"/>
              </a:solidFill>
              <a:highlight>
                <a:srgbClr val="FFFFFF"/>
              </a:highlight>
              <a:latin typeface="Helvetica Neue Light"/>
              <a:ea typeface="Helvetica Neue Light"/>
              <a:cs typeface="Helvetica Neue Light"/>
              <a:sym typeface="Helvetica Neue Light"/>
            </a:endParaRPr>
          </a:p>
        </p:txBody>
      </p:sp>
      <p:pic>
        <p:nvPicPr>
          <p:cNvPr id="318" name="Google Shape;318;p62"/>
          <p:cNvPicPr preferRelativeResize="0"/>
          <p:nvPr/>
        </p:nvPicPr>
        <p:blipFill rotWithShape="1">
          <a:blip r:embed="rId4">
            <a:alphaModFix/>
          </a:blip>
          <a:srcRect b="0" l="0" r="0" t="0"/>
          <a:stretch/>
        </p:blipFill>
        <p:spPr>
          <a:xfrm>
            <a:off x="7567925" y="4659625"/>
            <a:ext cx="1186526" cy="330675"/>
          </a:xfrm>
          <a:prstGeom prst="rect">
            <a:avLst/>
          </a:prstGeom>
          <a:noFill/>
          <a:ln>
            <a:noFill/>
          </a:ln>
        </p:spPr>
      </p:pic>
      <p:pic>
        <p:nvPicPr>
          <p:cNvPr id="319" name="Google Shape;319;p62"/>
          <p:cNvPicPr preferRelativeResize="0"/>
          <p:nvPr/>
        </p:nvPicPr>
        <p:blipFill rotWithShape="1">
          <a:blip r:embed="rId5">
            <a:alphaModFix/>
          </a:blip>
          <a:srcRect b="0" l="0" r="0" t="0"/>
          <a:stretch/>
        </p:blipFill>
        <p:spPr>
          <a:xfrm>
            <a:off x="1126188" y="2916452"/>
            <a:ext cx="6891624" cy="1095250"/>
          </a:xfrm>
          <a:prstGeom prst="rect">
            <a:avLst/>
          </a:prstGeom>
          <a:noFill/>
          <a:ln>
            <a:noFill/>
          </a:ln>
        </p:spPr>
      </p:pic>
      <p:pic>
        <p:nvPicPr>
          <p:cNvPr id="320" name="Google Shape;320;p62"/>
          <p:cNvPicPr preferRelativeResize="0"/>
          <p:nvPr/>
        </p:nvPicPr>
        <p:blipFill rotWithShape="1">
          <a:blip r:embed="rId6">
            <a:alphaModFix/>
          </a:blip>
          <a:srcRect b="0" l="0" r="0" t="0"/>
          <a:stretch/>
        </p:blipFill>
        <p:spPr>
          <a:xfrm>
            <a:off x="1847788" y="2231800"/>
            <a:ext cx="5448414" cy="3847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24" name="Shape 324"/>
        <p:cNvGrpSpPr/>
        <p:nvPr/>
      </p:nvGrpSpPr>
      <p:grpSpPr>
        <a:xfrm>
          <a:off x="0" y="0"/>
          <a:ext cx="0" cy="0"/>
          <a:chOff x="0" y="0"/>
          <a:chExt cx="0" cy="0"/>
        </a:xfrm>
      </p:grpSpPr>
      <p:sp>
        <p:nvSpPr>
          <p:cNvPr id="325" name="Google Shape;325;p63"/>
          <p:cNvSpPr txBox="1"/>
          <p:nvPr/>
        </p:nvSpPr>
        <p:spPr>
          <a:xfrm>
            <a:off x="2187450" y="2077200"/>
            <a:ext cx="48027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419" sz="3600" u="none" cap="none" strike="noStrike">
                <a:solidFill>
                  <a:srgbClr val="E0FF00"/>
                </a:solidFill>
                <a:latin typeface="Anton"/>
                <a:ea typeface="Anton"/>
                <a:cs typeface="Anton"/>
                <a:sym typeface="Anton"/>
              </a:rPr>
              <a:t>BUNDLING CON WEBPACK</a:t>
            </a:r>
            <a:endParaRPr b="0" i="1" sz="3600" u="none" cap="none" strike="noStrike">
              <a:solidFill>
                <a:srgbClr val="E0FF00"/>
              </a:solidFill>
              <a:latin typeface="Anton"/>
              <a:ea typeface="Anton"/>
              <a:cs typeface="Anton"/>
              <a:sym typeface="Anton"/>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64"/>
          <p:cNvSpPr txBox="1"/>
          <p:nvPr/>
        </p:nvSpPr>
        <p:spPr>
          <a:xfrm>
            <a:off x="408900" y="1825375"/>
            <a:ext cx="8326200" cy="25899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100"/>
              <a:buFont typeface="Arial"/>
              <a:buNone/>
            </a:pPr>
            <a:r>
              <a:rPr b="0" i="0" lang="es-419" sz="2000" u="none" cap="none" strike="noStrike">
                <a:solidFill>
                  <a:schemeClr val="dk1"/>
                </a:solidFill>
                <a:highlight>
                  <a:srgbClr val="FFFFFF"/>
                </a:highlight>
                <a:latin typeface="Helvetica Neue Light"/>
                <a:ea typeface="Helvetica Neue Light"/>
                <a:cs typeface="Helvetica Neue Light"/>
                <a:sym typeface="Helvetica Neue Light"/>
              </a:rPr>
              <a:t>Webpack </a:t>
            </a:r>
            <a:r>
              <a:rPr b="0" i="0" lang="es-419" sz="2000" u="none" cap="none" strike="noStrike">
                <a:solidFill>
                  <a:schemeClr val="dk1"/>
                </a:solidFill>
                <a:highlight>
                  <a:srgbClr val="E0FF00"/>
                </a:highlight>
                <a:latin typeface="Helvetica Neue Light"/>
                <a:ea typeface="Helvetica Neue Light"/>
                <a:cs typeface="Helvetica Neue Light"/>
                <a:sym typeface="Helvetica Neue Light"/>
              </a:rPr>
              <a:t>es un </a:t>
            </a:r>
            <a:r>
              <a:rPr b="0" i="1" lang="es-419" sz="2000" u="none" cap="none" strike="noStrike">
                <a:solidFill>
                  <a:schemeClr val="dk1"/>
                </a:solidFill>
                <a:highlight>
                  <a:srgbClr val="E0FF00"/>
                </a:highlight>
                <a:latin typeface="Helvetica Neue Light"/>
                <a:ea typeface="Helvetica Neue Light"/>
                <a:cs typeface="Helvetica Neue Light"/>
                <a:sym typeface="Helvetica Neue Light"/>
              </a:rPr>
              <a:t>module bundler </a:t>
            </a:r>
            <a:r>
              <a:rPr b="0" i="0" lang="es-419" sz="2000" u="none" cap="none" strike="noStrike">
                <a:solidFill>
                  <a:schemeClr val="dk1"/>
                </a:solidFill>
                <a:highlight>
                  <a:srgbClr val="E0FF00"/>
                </a:highlight>
                <a:latin typeface="Helvetica Neue Light"/>
                <a:ea typeface="Helvetica Neue Light"/>
                <a:cs typeface="Helvetica Neue Light"/>
                <a:sym typeface="Helvetica Neue Light"/>
              </a:rPr>
              <a:t>o empaquetador de módulos</a:t>
            </a:r>
            <a:r>
              <a:rPr b="0" i="0" lang="es-419" sz="2000" u="none" cap="none" strike="noStrike">
                <a:solidFill>
                  <a:schemeClr val="dk1"/>
                </a:solidFill>
                <a:highlight>
                  <a:srgbClr val="FFFFFF"/>
                </a:highlight>
                <a:latin typeface="Helvetica Neue Light"/>
                <a:ea typeface="Helvetica Neue Light"/>
                <a:cs typeface="Helvetica Neue Light"/>
                <a:sym typeface="Helvetica Neue Light"/>
              </a:rPr>
              <a:t> que nació a finales de 2012, y en la actualidad es utilizado por miles de proyectos de desarrollo web Front-End. </a:t>
            </a:r>
            <a:endParaRPr b="0" i="0" sz="2000" u="none" cap="none" strike="noStrike">
              <a:solidFill>
                <a:schemeClr val="dk1"/>
              </a:solidFill>
              <a:highlight>
                <a:srgbClr val="FFFFFF"/>
              </a:highlight>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chemeClr val="dk1"/>
              </a:buClr>
              <a:buSzPts val="1100"/>
              <a:buFont typeface="Arial"/>
              <a:buNone/>
            </a:pPr>
            <a:r>
              <a:t/>
            </a:r>
            <a:endParaRPr b="0" i="0" sz="2000" u="none" cap="none" strike="noStrike">
              <a:solidFill>
                <a:schemeClr val="dk1"/>
              </a:solidFill>
              <a:highlight>
                <a:srgbClr val="FFFFFF"/>
              </a:highlight>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chemeClr val="dk1"/>
              </a:buClr>
              <a:buSzPts val="1100"/>
              <a:buFont typeface="Arial"/>
              <a:buNone/>
            </a:pPr>
            <a:r>
              <a:rPr b="0" i="0" lang="es-419" sz="2000" u="none" cap="none" strike="noStrike">
                <a:solidFill>
                  <a:schemeClr val="dk1"/>
                </a:solidFill>
                <a:highlight>
                  <a:srgbClr val="FFFFFF"/>
                </a:highlight>
                <a:latin typeface="Helvetica Neue Light"/>
                <a:ea typeface="Helvetica Neue Light"/>
                <a:cs typeface="Helvetica Neue Light"/>
                <a:sym typeface="Helvetica Neue Light"/>
              </a:rPr>
              <a:t>Incluido desde React o Angular hasta en el desarrollo de aplicaciones conocidas como Twitter, Instagram, PayPal, o la versión web de Whatsapp.</a:t>
            </a:r>
            <a:endParaRPr b="0" i="0" sz="2000" u="none" cap="none" strike="noStrike">
              <a:solidFill>
                <a:schemeClr val="dk1"/>
              </a:solidFill>
              <a:highlight>
                <a:schemeClr val="lt1"/>
              </a:highlight>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chemeClr val="dk1"/>
              </a:buClr>
              <a:buSzPts val="1100"/>
              <a:buFont typeface="Arial"/>
              <a:buNone/>
            </a:pPr>
            <a:r>
              <a:t/>
            </a:r>
            <a:endParaRPr b="0" i="0" sz="2000" u="none" cap="none" strike="noStrike">
              <a:solidFill>
                <a:schemeClr val="dk1"/>
              </a:solidFill>
              <a:highlight>
                <a:schemeClr val="lt1"/>
              </a:highlight>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chemeClr val="dk1"/>
              </a:buClr>
              <a:buSzPts val="1100"/>
              <a:buFont typeface="Arial"/>
              <a:buNone/>
            </a:pPr>
            <a:r>
              <a:t/>
            </a:r>
            <a:endParaRPr b="0" i="0" sz="2000" u="none" cap="none" strike="noStrike">
              <a:solidFill>
                <a:schemeClr val="dk1"/>
              </a:solidFill>
              <a:highlight>
                <a:schemeClr val="lt1"/>
              </a:highlight>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chemeClr val="dk1"/>
              </a:buClr>
              <a:buSzPts val="1100"/>
              <a:buFont typeface="Arial"/>
              <a:buNone/>
            </a:pPr>
            <a:r>
              <a:t/>
            </a:r>
            <a:endParaRPr b="0" i="0" sz="2000" u="none" cap="none" strike="noStrike">
              <a:solidFill>
                <a:schemeClr val="dk1"/>
              </a:solidFill>
              <a:highlight>
                <a:schemeClr val="lt1"/>
              </a:highlight>
              <a:latin typeface="Helvetica Neue Light"/>
              <a:ea typeface="Helvetica Neue Light"/>
              <a:cs typeface="Helvetica Neue Light"/>
              <a:sym typeface="Helvetica Neue Light"/>
            </a:endParaRPr>
          </a:p>
        </p:txBody>
      </p:sp>
      <p:pic>
        <p:nvPicPr>
          <p:cNvPr id="331" name="Google Shape;331;p64"/>
          <p:cNvPicPr preferRelativeResize="0"/>
          <p:nvPr/>
        </p:nvPicPr>
        <p:blipFill rotWithShape="1">
          <a:blip r:embed="rId3">
            <a:alphaModFix/>
          </a:blip>
          <a:srcRect b="0" l="0" r="0" t="0"/>
          <a:stretch/>
        </p:blipFill>
        <p:spPr>
          <a:xfrm>
            <a:off x="2019850" y="167425"/>
            <a:ext cx="4955776" cy="1859951"/>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p65"/>
          <p:cNvSpPr/>
          <p:nvPr/>
        </p:nvSpPr>
        <p:spPr>
          <a:xfrm>
            <a:off x="-125" y="0"/>
            <a:ext cx="9144000" cy="4295700"/>
          </a:xfrm>
          <a:prstGeom prst="rect">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 name="Google Shape;337;p65"/>
          <p:cNvSpPr txBox="1"/>
          <p:nvPr/>
        </p:nvSpPr>
        <p:spPr>
          <a:xfrm>
            <a:off x="247300" y="4409250"/>
            <a:ext cx="5975100" cy="5562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2000"/>
              <a:buFont typeface="Arial"/>
              <a:buNone/>
            </a:pPr>
            <a:r>
              <a:rPr b="0" i="0" lang="es-419" sz="2000" u="none" cap="none" strike="noStrike">
                <a:solidFill>
                  <a:schemeClr val="dk1"/>
                </a:solidFill>
                <a:highlight>
                  <a:schemeClr val="lt1"/>
                </a:highlight>
                <a:latin typeface="Helvetica Neue Light"/>
                <a:ea typeface="Helvetica Neue Light"/>
                <a:cs typeface="Helvetica Neue Light"/>
                <a:sym typeface="Helvetica Neue Light"/>
              </a:rPr>
              <a:t>Transformación de los módulos en Webpack.</a:t>
            </a:r>
            <a:endParaRPr b="0" i="0" sz="1400" u="none" cap="none" strike="noStrike">
              <a:solidFill>
                <a:srgbClr val="000000"/>
              </a:solidFill>
              <a:latin typeface="Helvetica Neue Light"/>
              <a:ea typeface="Helvetica Neue Light"/>
              <a:cs typeface="Helvetica Neue Light"/>
              <a:sym typeface="Helvetica Neue Light"/>
            </a:endParaRPr>
          </a:p>
        </p:txBody>
      </p:sp>
      <p:pic>
        <p:nvPicPr>
          <p:cNvPr id="338" name="Google Shape;338;p65"/>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339" name="Google Shape;339;p65"/>
          <p:cNvPicPr preferRelativeResize="0"/>
          <p:nvPr/>
        </p:nvPicPr>
        <p:blipFill rotWithShape="1">
          <a:blip r:embed="rId4">
            <a:alphaModFix/>
          </a:blip>
          <a:srcRect b="0" l="0" r="0" t="0"/>
          <a:stretch/>
        </p:blipFill>
        <p:spPr>
          <a:xfrm>
            <a:off x="-125" y="237296"/>
            <a:ext cx="9144000" cy="3821108"/>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39"/>
          <p:cNvSpPr txBox="1"/>
          <p:nvPr/>
        </p:nvSpPr>
        <p:spPr>
          <a:xfrm>
            <a:off x="483500" y="1009175"/>
            <a:ext cx="3980700" cy="3600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250"/>
              <a:buFont typeface="Arial"/>
              <a:buNone/>
            </a:pPr>
            <a:r>
              <a:t/>
            </a:r>
            <a:endParaRPr b="0" i="0" sz="125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rgbClr val="000000"/>
              </a:buClr>
              <a:buSzPts val="1250"/>
              <a:buFont typeface="Arial"/>
              <a:buNone/>
            </a:pPr>
            <a:r>
              <a:rPr b="1" i="0" lang="es-419" sz="1250" u="none" cap="none" strike="noStrike">
                <a:solidFill>
                  <a:schemeClr val="dk1"/>
                </a:solidFill>
                <a:latin typeface="Helvetica Neue"/>
                <a:ea typeface="Helvetica Neue"/>
                <a:cs typeface="Helvetica Neue"/>
                <a:sym typeface="Helvetica Neue"/>
              </a:rPr>
              <a:t>Virtual DOM:</a:t>
            </a:r>
            <a:r>
              <a:rPr b="0" i="0" lang="es-419" sz="1250" u="none" cap="none" strike="noStrike">
                <a:solidFill>
                  <a:schemeClr val="dk1"/>
                </a:solidFill>
                <a:latin typeface="Helvetica Neue Light"/>
                <a:ea typeface="Helvetica Neue Light"/>
                <a:cs typeface="Helvetica Neue Light"/>
                <a:sym typeface="Helvetica Neue Light"/>
              </a:rPr>
              <a:t> Es un patrón de comportamiento y React lo implementa con una tecnología llamada “Fiber”. En sí, resulta ser todo lo que React sabe de tu aplicación y cada nodo o fibra.</a:t>
            </a:r>
            <a:endParaRPr b="0" i="0" sz="125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rgbClr val="000000"/>
              </a:buClr>
              <a:buSzPts val="1250"/>
              <a:buFont typeface="Arial"/>
              <a:buNone/>
            </a:pPr>
            <a:r>
              <a:t/>
            </a:r>
            <a:endParaRPr b="0" i="0" sz="125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rgbClr val="000000"/>
              </a:buClr>
              <a:buSzPts val="1250"/>
              <a:buFont typeface="Arial"/>
              <a:buNone/>
            </a:pPr>
            <a:r>
              <a:rPr b="1" i="0" lang="es-419" sz="1250" u="none" cap="none" strike="noStrike">
                <a:solidFill>
                  <a:schemeClr val="dk1"/>
                </a:solidFill>
                <a:latin typeface="Helvetica Neue"/>
                <a:ea typeface="Helvetica Neue"/>
                <a:cs typeface="Helvetica Neue"/>
                <a:sym typeface="Helvetica Neue"/>
              </a:rPr>
              <a:t>Node.js:</a:t>
            </a:r>
            <a:r>
              <a:rPr b="0" i="0" lang="es-419" sz="1250" u="none" cap="none" strike="noStrike">
                <a:solidFill>
                  <a:schemeClr val="dk1"/>
                </a:solidFill>
                <a:latin typeface="Helvetica Neue Light"/>
                <a:ea typeface="Helvetica Neue Light"/>
                <a:cs typeface="Helvetica Neue Light"/>
                <a:sym typeface="Helvetica Neue Light"/>
              </a:rPr>
              <a:t> es un entorno de ejecución de javascript que le permite al código en js ser ejecutado en nuestra computadora.</a:t>
            </a:r>
            <a:endParaRPr b="0" i="0" sz="125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rgbClr val="000000"/>
              </a:buClr>
              <a:buSzPts val="1250"/>
              <a:buFont typeface="Arial"/>
              <a:buNone/>
            </a:pPr>
            <a:r>
              <a:t/>
            </a:r>
            <a:endParaRPr b="0" i="0" sz="125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rgbClr val="000000"/>
              </a:buClr>
              <a:buSzPts val="1250"/>
              <a:buFont typeface="Arial"/>
              <a:buNone/>
            </a:pPr>
            <a:r>
              <a:rPr b="1" i="0" lang="es-419" sz="1250" u="none" cap="none" strike="noStrike">
                <a:solidFill>
                  <a:schemeClr val="dk1"/>
                </a:solidFill>
                <a:latin typeface="Helvetica Neue"/>
                <a:ea typeface="Helvetica Neue"/>
                <a:cs typeface="Helvetica Neue"/>
                <a:sym typeface="Helvetica Neue"/>
              </a:rPr>
              <a:t>NPM (Node Package Manager):</a:t>
            </a:r>
            <a:r>
              <a:rPr b="0" i="0" lang="es-419" sz="1250" u="none" cap="none" strike="noStrike">
                <a:solidFill>
                  <a:schemeClr val="dk1"/>
                </a:solidFill>
                <a:latin typeface="Helvetica Neue Light"/>
                <a:ea typeface="Helvetica Neue Light"/>
                <a:cs typeface="Helvetica Neue Light"/>
                <a:sym typeface="Helvetica Neue Light"/>
              </a:rPr>
              <a:t> cuando usamos Node.js, rápidamente tenemos que instalar módulos nuevos (librerías), ya que al ser un sistema fuertemente modular viene prácticamente “vacío”. Por lo tanto, para utilizar una funcionalidad de alguna librería publicada, deberemos instalar módulos adicionales. </a:t>
            </a:r>
            <a:endParaRPr b="0" i="0" sz="125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rgbClr val="000000"/>
              </a:buClr>
              <a:buSzPts val="1250"/>
              <a:buFont typeface="Arial"/>
              <a:buNone/>
            </a:pPr>
            <a:r>
              <a:rPr b="0" i="0" lang="es-419" sz="1250" u="none" cap="none" strike="noStrike">
                <a:solidFill>
                  <a:schemeClr val="dk1"/>
                </a:solidFill>
                <a:latin typeface="Helvetica Neue Light"/>
                <a:ea typeface="Helvetica Neue Light"/>
                <a:cs typeface="Helvetica Neue Light"/>
                <a:sym typeface="Helvetica Neue Light"/>
              </a:rPr>
              <a:t>Esta operación se realiza de forma muy sencilla con esta herramienta.</a:t>
            </a:r>
            <a:endParaRPr b="0" i="0" sz="125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rgbClr val="000000"/>
              </a:buClr>
              <a:buSzPts val="1250"/>
              <a:buFont typeface="Arial"/>
              <a:buNone/>
            </a:pPr>
            <a:r>
              <a:t/>
            </a:r>
            <a:endParaRPr b="0" i="0" sz="125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rgbClr val="000000"/>
              </a:buClr>
              <a:buSzPts val="1250"/>
              <a:buFont typeface="Arial"/>
              <a:buNone/>
            </a:pPr>
            <a:r>
              <a:t/>
            </a:r>
            <a:endParaRPr b="0" i="0" sz="1250" u="none" cap="none" strike="noStrike">
              <a:solidFill>
                <a:schemeClr val="dk1"/>
              </a:solidFill>
              <a:latin typeface="Helvetica Neue Light"/>
              <a:ea typeface="Helvetica Neue Light"/>
              <a:cs typeface="Helvetica Neue Light"/>
              <a:sym typeface="Helvetica Neue Light"/>
            </a:endParaRPr>
          </a:p>
        </p:txBody>
      </p:sp>
      <p:sp>
        <p:nvSpPr>
          <p:cNvPr id="160" name="Google Shape;160;p39"/>
          <p:cNvSpPr txBox="1"/>
          <p:nvPr/>
        </p:nvSpPr>
        <p:spPr>
          <a:xfrm>
            <a:off x="196487" y="-23325"/>
            <a:ext cx="8423100" cy="989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500"/>
              <a:buFont typeface="Arial"/>
              <a:buNone/>
            </a:pPr>
            <a:r>
              <a:rPr b="0" i="1" lang="es-419" sz="4500" u="none" cap="none" strike="noStrike">
                <a:solidFill>
                  <a:srgbClr val="000000"/>
                </a:solidFill>
                <a:latin typeface="Anton"/>
                <a:ea typeface="Anton"/>
                <a:cs typeface="Anton"/>
                <a:sym typeface="Anton"/>
              </a:rPr>
              <a:t>GLOSARIO:</a:t>
            </a:r>
            <a:endParaRPr b="0" i="1" sz="4500" u="none" cap="none" strike="noStrike">
              <a:solidFill>
                <a:srgbClr val="000000"/>
              </a:solidFill>
              <a:latin typeface="Anton"/>
              <a:ea typeface="Anton"/>
              <a:cs typeface="Anton"/>
              <a:sym typeface="Anton"/>
            </a:endParaRPr>
          </a:p>
        </p:txBody>
      </p:sp>
      <p:pic>
        <p:nvPicPr>
          <p:cNvPr id="161" name="Google Shape;161;p39"/>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162" name="Google Shape;162;p39"/>
          <p:cNvSpPr txBox="1"/>
          <p:nvPr/>
        </p:nvSpPr>
        <p:spPr>
          <a:xfrm>
            <a:off x="4572000" y="1390175"/>
            <a:ext cx="3924900" cy="3600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2000"/>
              <a:buFont typeface="Arial"/>
              <a:buNone/>
            </a:pPr>
            <a:r>
              <a:t/>
            </a:r>
            <a:endParaRPr b="0" i="0" sz="14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chemeClr val="dk1"/>
              </a:buClr>
              <a:buSzPts val="2000"/>
              <a:buFont typeface="Arial"/>
              <a:buNone/>
            </a:pPr>
            <a:r>
              <a:t/>
            </a:r>
            <a:endParaRPr b="0" i="0" sz="14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chemeClr val="dk1"/>
              </a:buClr>
              <a:buSzPts val="2000"/>
              <a:buFont typeface="Arial"/>
              <a:buNone/>
            </a:pPr>
            <a:r>
              <a:t/>
            </a:r>
            <a:endParaRPr b="0" i="0" sz="14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rgbClr val="000000"/>
              </a:buClr>
              <a:buSzPts val="1400"/>
              <a:buFont typeface="Arial"/>
              <a:buNone/>
            </a:pPr>
            <a:r>
              <a:t/>
            </a:r>
            <a:endParaRPr b="0" i="0" sz="1400" u="none" cap="none" strike="noStrike">
              <a:solidFill>
                <a:schemeClr val="dk1"/>
              </a:solidFill>
              <a:latin typeface="Helvetica Neue Light"/>
              <a:ea typeface="Helvetica Neue Light"/>
              <a:cs typeface="Helvetica Neue Light"/>
              <a:sym typeface="Helvetica Neue Light"/>
            </a:endParaRPr>
          </a:p>
        </p:txBody>
      </p:sp>
      <p:sp>
        <p:nvSpPr>
          <p:cNvPr id="163" name="Google Shape;163;p39"/>
          <p:cNvSpPr txBox="1"/>
          <p:nvPr/>
        </p:nvSpPr>
        <p:spPr>
          <a:xfrm>
            <a:off x="4572000" y="1009175"/>
            <a:ext cx="3924900" cy="3600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250"/>
              <a:buFont typeface="Arial"/>
              <a:buNone/>
            </a:pPr>
            <a:r>
              <a:t/>
            </a:r>
            <a:endParaRPr b="0" i="0" sz="125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rgbClr val="000000"/>
              </a:buClr>
              <a:buSzPts val="1250"/>
              <a:buFont typeface="Arial"/>
              <a:buNone/>
            </a:pPr>
            <a:r>
              <a:rPr b="1" i="0" lang="es-419" sz="1250" u="none" cap="none" strike="noStrike">
                <a:solidFill>
                  <a:schemeClr val="dk1"/>
                </a:solidFill>
                <a:latin typeface="Helvetica Neue"/>
                <a:ea typeface="Helvetica Neue"/>
                <a:cs typeface="Helvetica Neue"/>
                <a:sym typeface="Helvetica Neue"/>
              </a:rPr>
              <a:t>CLI:</a:t>
            </a:r>
            <a:r>
              <a:rPr b="0" i="0" lang="es-419" sz="1250" u="none" cap="none" strike="noStrike">
                <a:solidFill>
                  <a:schemeClr val="dk1"/>
                </a:solidFill>
                <a:latin typeface="Helvetica Neue Light"/>
                <a:ea typeface="Helvetica Neue Light"/>
                <a:cs typeface="Helvetica Neue Light"/>
                <a:sym typeface="Helvetica Neue Light"/>
              </a:rPr>
              <a:t> la interfaz de línea de comandos o interfaz de línea de órdenes es un método que permite a los usuarios dar instrucciones a algún programa informático por medio de una línea de texto simple.</a:t>
            </a:r>
            <a:endParaRPr b="0" i="0" sz="125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rgbClr val="000000"/>
              </a:buClr>
              <a:buSzPts val="1250"/>
              <a:buFont typeface="Arial"/>
              <a:buNone/>
            </a:pPr>
            <a:r>
              <a:t/>
            </a:r>
            <a:endParaRPr b="0" i="0" sz="1250" u="none" cap="none" strike="noStrike">
              <a:solidFill>
                <a:schemeClr val="dk1"/>
              </a:solidFill>
              <a:latin typeface="Helvetica Neue Light"/>
              <a:ea typeface="Helvetica Neue Light"/>
              <a:cs typeface="Helvetica Neue Light"/>
              <a:sym typeface="Helvetica Neue Light"/>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66"/>
          <p:cNvSpPr txBox="1"/>
          <p:nvPr/>
        </p:nvSpPr>
        <p:spPr>
          <a:xfrm>
            <a:off x="408900" y="1269625"/>
            <a:ext cx="8326200" cy="36261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1500"/>
              </a:spcBef>
              <a:spcAft>
                <a:spcPts val="0"/>
              </a:spcAft>
              <a:buClr>
                <a:schemeClr val="dk1"/>
              </a:buClr>
              <a:buSzPts val="1100"/>
              <a:buFont typeface="Arial"/>
              <a:buNone/>
            </a:pPr>
            <a:r>
              <a:rPr b="0" i="0" lang="es-419" sz="2000" u="none" cap="none" strike="noStrike">
                <a:solidFill>
                  <a:srgbClr val="000000"/>
                </a:solidFill>
                <a:highlight>
                  <a:srgbClr val="FFFFFF"/>
                </a:highlight>
                <a:latin typeface="Helvetica Neue Light"/>
                <a:ea typeface="Helvetica Neue Light"/>
                <a:cs typeface="Helvetica Neue Light"/>
                <a:sym typeface="Helvetica Neue Light"/>
              </a:rPr>
              <a:t>Podemos tener, por ejemplo, un módulo JS que vaya a depender de otros módulos .js, con imágenes en diferentes formatos como JPG o PNG. O estar utilizando algún preprocesador de CSS, como puede ser SASS, Less y Stylus. </a:t>
            </a:r>
            <a:endParaRPr b="0" i="0" sz="2000" u="none" cap="none" strike="noStrike">
              <a:solidFill>
                <a:srgbClr val="000000"/>
              </a:solidFill>
              <a:highlight>
                <a:srgbClr val="FFFFFF"/>
              </a:highlight>
              <a:latin typeface="Helvetica Neue Light"/>
              <a:ea typeface="Helvetica Neue Light"/>
              <a:cs typeface="Helvetica Neue Light"/>
              <a:sym typeface="Helvetica Neue Light"/>
            </a:endParaRPr>
          </a:p>
          <a:p>
            <a:pPr indent="0" lvl="0" marL="0" marR="0" rtl="0" algn="ctr">
              <a:lnSpc>
                <a:spcPct val="115000"/>
              </a:lnSpc>
              <a:spcBef>
                <a:spcPts val="1500"/>
              </a:spcBef>
              <a:spcAft>
                <a:spcPts val="0"/>
              </a:spcAft>
              <a:buClr>
                <a:schemeClr val="dk1"/>
              </a:buClr>
              <a:buSzPts val="1100"/>
              <a:buFont typeface="Arial"/>
              <a:buNone/>
            </a:pPr>
            <a:r>
              <a:rPr b="0" i="0" lang="es-419" sz="2000" u="none" cap="none" strike="noStrike">
                <a:solidFill>
                  <a:srgbClr val="000000"/>
                </a:solidFill>
                <a:highlight>
                  <a:srgbClr val="FFFFFF"/>
                </a:highlight>
                <a:latin typeface="Helvetica Neue Light"/>
                <a:ea typeface="Helvetica Neue Light"/>
                <a:cs typeface="Helvetica Neue Light"/>
                <a:sym typeface="Helvetica Neue Light"/>
              </a:rPr>
              <a:t>Webpack recoge todos estos módulos y los transforma a assets que puede entender el navegador, como por ejemplo archivos JS, CSS, imágenes, videos, etc.</a:t>
            </a:r>
            <a:endParaRPr b="0" i="0" sz="2000" u="none" cap="none" strike="noStrike">
              <a:solidFill>
                <a:srgbClr val="000000"/>
              </a:solidFill>
              <a:highlight>
                <a:srgbClr val="FFFFFF"/>
              </a:highlight>
              <a:latin typeface="Helvetica Neue Light"/>
              <a:ea typeface="Helvetica Neue Light"/>
              <a:cs typeface="Helvetica Neue Light"/>
              <a:sym typeface="Helvetica Neue Light"/>
            </a:endParaRPr>
          </a:p>
          <a:p>
            <a:pPr indent="0" lvl="0" marL="0" marR="0" rtl="0" algn="ctr">
              <a:lnSpc>
                <a:spcPct val="115000"/>
              </a:lnSpc>
              <a:spcBef>
                <a:spcPts val="1500"/>
              </a:spcBef>
              <a:spcAft>
                <a:spcPts val="0"/>
              </a:spcAft>
              <a:buClr>
                <a:schemeClr val="dk1"/>
              </a:buClr>
              <a:buSzPts val="1100"/>
              <a:buFont typeface="Arial"/>
              <a:buNone/>
            </a:pPr>
            <a:r>
              <a:t/>
            </a:r>
            <a:endParaRPr b="0" i="0" sz="2000" u="none" cap="none" strike="noStrike">
              <a:solidFill>
                <a:srgbClr val="000000"/>
              </a:solidFill>
              <a:highlight>
                <a:schemeClr val="lt1"/>
              </a:highlight>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chemeClr val="dk1"/>
              </a:buClr>
              <a:buSzPts val="1100"/>
              <a:buFont typeface="Arial"/>
              <a:buNone/>
            </a:pPr>
            <a:r>
              <a:t/>
            </a:r>
            <a:endParaRPr b="0" i="0" sz="2000" u="none" cap="none" strike="noStrike">
              <a:solidFill>
                <a:srgbClr val="000000"/>
              </a:solidFill>
              <a:highlight>
                <a:schemeClr val="lt1"/>
              </a:highlight>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chemeClr val="dk1"/>
              </a:buClr>
              <a:buSzPts val="1100"/>
              <a:buFont typeface="Arial"/>
              <a:buNone/>
            </a:pPr>
            <a:r>
              <a:t/>
            </a:r>
            <a:endParaRPr b="0" i="0" sz="2000" u="none" cap="none" strike="noStrike">
              <a:solidFill>
                <a:srgbClr val="000000"/>
              </a:solidFill>
              <a:highlight>
                <a:schemeClr val="lt1"/>
              </a:highlight>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chemeClr val="dk1"/>
              </a:buClr>
              <a:buSzPts val="1100"/>
              <a:buFont typeface="Arial"/>
              <a:buNone/>
            </a:pPr>
            <a:r>
              <a:t/>
            </a:r>
            <a:endParaRPr b="0" i="0" sz="2000" u="none" cap="none" strike="noStrike">
              <a:solidFill>
                <a:srgbClr val="000000"/>
              </a:solidFill>
              <a:highlight>
                <a:schemeClr val="lt1"/>
              </a:highlight>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chemeClr val="dk1"/>
              </a:buClr>
              <a:buSzPts val="1100"/>
              <a:buFont typeface="Arial"/>
              <a:buNone/>
            </a:pPr>
            <a:r>
              <a:t/>
            </a:r>
            <a:endParaRPr b="0" i="0" sz="2000" u="none" cap="none" strike="noStrike">
              <a:solidFill>
                <a:srgbClr val="000000"/>
              </a:solidFill>
              <a:highlight>
                <a:schemeClr val="lt1"/>
              </a:highlight>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chemeClr val="dk1"/>
              </a:buClr>
              <a:buSzPts val="1100"/>
              <a:buFont typeface="Arial"/>
              <a:buNone/>
            </a:pPr>
            <a:r>
              <a:t/>
            </a:r>
            <a:endParaRPr b="0" i="0" sz="2000" u="none" cap="none" strike="noStrike">
              <a:solidFill>
                <a:srgbClr val="000000"/>
              </a:solidFill>
              <a:highlight>
                <a:schemeClr val="lt1"/>
              </a:highlight>
              <a:latin typeface="Helvetica Neue Light"/>
              <a:ea typeface="Helvetica Neue Light"/>
              <a:cs typeface="Helvetica Neue Light"/>
              <a:sym typeface="Helvetica Neue Light"/>
            </a:endParaRPr>
          </a:p>
        </p:txBody>
      </p:sp>
      <p:sp>
        <p:nvSpPr>
          <p:cNvPr id="345" name="Google Shape;345;p66"/>
          <p:cNvSpPr txBox="1"/>
          <p:nvPr/>
        </p:nvSpPr>
        <p:spPr>
          <a:xfrm>
            <a:off x="2187450" y="453375"/>
            <a:ext cx="47691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1" lang="es-419" sz="3000" u="none" cap="none" strike="noStrike">
                <a:solidFill>
                  <a:srgbClr val="000000"/>
                </a:solidFill>
                <a:latin typeface="Anton"/>
                <a:ea typeface="Anton"/>
                <a:cs typeface="Anton"/>
                <a:sym typeface="Anton"/>
              </a:rPr>
              <a:t>¿CÓMO FUNCIONA?</a:t>
            </a:r>
            <a:endParaRPr b="0" i="1" sz="3000" u="none" cap="none" strike="noStrike">
              <a:solidFill>
                <a:srgbClr val="000000"/>
              </a:solidFill>
              <a:latin typeface="Anton"/>
              <a:ea typeface="Anton"/>
              <a:cs typeface="Anton"/>
              <a:sym typeface="Anton"/>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67"/>
          <p:cNvSpPr txBox="1"/>
          <p:nvPr/>
        </p:nvSpPr>
        <p:spPr>
          <a:xfrm>
            <a:off x="408900" y="1269625"/>
            <a:ext cx="8326200" cy="24282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1500"/>
              </a:spcBef>
              <a:spcAft>
                <a:spcPts val="0"/>
              </a:spcAft>
              <a:buClr>
                <a:schemeClr val="dk1"/>
              </a:buClr>
              <a:buSzPts val="1100"/>
              <a:buFont typeface="Arial"/>
              <a:buNone/>
            </a:pPr>
            <a:r>
              <a:rPr b="0" i="0" lang="es-419" sz="2000" u="none" cap="none" strike="noStrike">
                <a:solidFill>
                  <a:srgbClr val="333333"/>
                </a:solidFill>
                <a:highlight>
                  <a:srgbClr val="FFFFFF"/>
                </a:highlight>
                <a:latin typeface="Helvetica Neue Light"/>
                <a:ea typeface="Helvetica Neue Light"/>
                <a:cs typeface="Helvetica Neue Light"/>
                <a:sym typeface="Helvetica Neue Light"/>
              </a:rPr>
              <a:t>Internamente está incluido en la aplicación generada por </a:t>
            </a:r>
            <a:r>
              <a:rPr b="1" i="0" lang="es-419" sz="2000" u="none" cap="none" strike="noStrike">
                <a:solidFill>
                  <a:srgbClr val="333333"/>
                </a:solidFill>
                <a:highlight>
                  <a:srgbClr val="FFFFFF"/>
                </a:highlight>
                <a:latin typeface="Helvetica Neue"/>
                <a:ea typeface="Helvetica Neue"/>
                <a:cs typeface="Helvetica Neue"/>
                <a:sym typeface="Helvetica Neue"/>
              </a:rPr>
              <a:t>create-react-app.</a:t>
            </a:r>
            <a:endParaRPr b="0" i="0" sz="2000" u="none" cap="none" strike="noStrike">
              <a:solidFill>
                <a:srgbClr val="333333"/>
              </a:solidFill>
              <a:highlight>
                <a:srgbClr val="FFFFFF"/>
              </a:highlight>
              <a:latin typeface="Helvetica Neue Light"/>
              <a:ea typeface="Helvetica Neue Light"/>
              <a:cs typeface="Helvetica Neue Light"/>
              <a:sym typeface="Helvetica Neue Light"/>
            </a:endParaRPr>
          </a:p>
          <a:p>
            <a:pPr indent="0" lvl="0" marL="0" marR="0" rtl="0" algn="ctr">
              <a:lnSpc>
                <a:spcPct val="115000"/>
              </a:lnSpc>
              <a:spcBef>
                <a:spcPts val="1500"/>
              </a:spcBef>
              <a:spcAft>
                <a:spcPts val="0"/>
              </a:spcAft>
              <a:buClr>
                <a:schemeClr val="dk1"/>
              </a:buClr>
              <a:buSzPts val="1100"/>
              <a:buFont typeface="Arial"/>
              <a:buNone/>
            </a:pPr>
            <a:r>
              <a:rPr b="0" i="0" lang="es-419" sz="2000" u="none" cap="none" strike="noStrike">
                <a:solidFill>
                  <a:srgbClr val="333333"/>
                </a:solidFill>
                <a:highlight>
                  <a:srgbClr val="FFFFFF"/>
                </a:highlight>
                <a:latin typeface="Helvetica Neue Light"/>
                <a:ea typeface="Helvetica Neue Light"/>
                <a:cs typeface="Helvetica Neue Light"/>
                <a:sym typeface="Helvetica Neue Light"/>
              </a:rPr>
              <a:t>Importante: </a:t>
            </a:r>
            <a:r>
              <a:rPr b="1" i="0" lang="es-419" sz="2000" u="none" cap="none" strike="noStrike">
                <a:solidFill>
                  <a:srgbClr val="333333"/>
                </a:solidFill>
                <a:highlight>
                  <a:srgbClr val="FFFFFF"/>
                </a:highlight>
                <a:latin typeface="Helvetica Neue"/>
                <a:ea typeface="Helvetica Neue"/>
                <a:cs typeface="Helvetica Neue"/>
                <a:sym typeface="Helvetica Neue"/>
              </a:rPr>
              <a:t>el equipo de react es quien se encarga de mantener estas configuraciones actualizadas</a:t>
            </a:r>
            <a:r>
              <a:rPr b="0" i="0" lang="es-419" sz="2000" u="none" cap="none" strike="noStrike">
                <a:solidFill>
                  <a:srgbClr val="333333"/>
                </a:solidFill>
                <a:highlight>
                  <a:srgbClr val="FFFFFF"/>
                </a:highlight>
                <a:latin typeface="Helvetica Neue Light"/>
                <a:ea typeface="Helvetica Neue Light"/>
                <a:cs typeface="Helvetica Neue Light"/>
                <a:sym typeface="Helvetica Neue Light"/>
              </a:rPr>
              <a:t>.</a:t>
            </a:r>
            <a:endParaRPr b="0" i="0" sz="2000" u="none" cap="none" strike="noStrike">
              <a:solidFill>
                <a:srgbClr val="333333"/>
              </a:solidFill>
              <a:highlight>
                <a:srgbClr val="FFFFFF"/>
              </a:highlight>
              <a:latin typeface="Helvetica Neue Light"/>
              <a:ea typeface="Helvetica Neue Light"/>
              <a:cs typeface="Helvetica Neue Light"/>
              <a:sym typeface="Helvetica Neue Light"/>
            </a:endParaRPr>
          </a:p>
          <a:p>
            <a:pPr indent="0" lvl="0" marL="0" marR="0" rtl="0" algn="ctr">
              <a:lnSpc>
                <a:spcPct val="115000"/>
              </a:lnSpc>
              <a:spcBef>
                <a:spcPts val="1500"/>
              </a:spcBef>
              <a:spcAft>
                <a:spcPts val="0"/>
              </a:spcAft>
              <a:buClr>
                <a:schemeClr val="dk1"/>
              </a:buClr>
              <a:buSzPts val="1100"/>
              <a:buFont typeface="Arial"/>
              <a:buNone/>
            </a:pPr>
            <a:r>
              <a:rPr b="0" i="0" lang="es-419" sz="2000" u="none" cap="none" strike="noStrike">
                <a:solidFill>
                  <a:srgbClr val="333333"/>
                </a:solidFill>
                <a:highlight>
                  <a:srgbClr val="FFFFFF"/>
                </a:highlight>
                <a:latin typeface="Helvetica Neue Light"/>
                <a:ea typeface="Helvetica Neue Light"/>
                <a:cs typeface="Helvetica Neue Light"/>
                <a:sym typeface="Helvetica Neue Light"/>
              </a:rPr>
              <a:t>Podemos modificarlas, pero para eso necesitamos realizar un </a:t>
            </a:r>
            <a:r>
              <a:rPr b="1" i="0" lang="es-419" sz="2000" u="none" cap="none" strike="noStrike">
                <a:solidFill>
                  <a:srgbClr val="333333"/>
                </a:solidFill>
                <a:highlight>
                  <a:srgbClr val="FFFFFF"/>
                </a:highlight>
                <a:latin typeface="Helvetica Neue"/>
                <a:ea typeface="Helvetica Neue"/>
                <a:cs typeface="Helvetica Neue"/>
                <a:sym typeface="Helvetica Neue"/>
              </a:rPr>
              <a:t>eject</a:t>
            </a:r>
            <a:r>
              <a:rPr b="0" i="0" lang="es-419" sz="2000" u="none" cap="none" strike="noStrike">
                <a:solidFill>
                  <a:srgbClr val="333333"/>
                </a:solidFill>
                <a:highlight>
                  <a:srgbClr val="FFFFFF"/>
                </a:highlight>
                <a:latin typeface="Helvetica Neue Light"/>
                <a:ea typeface="Helvetica Neue Light"/>
                <a:cs typeface="Helvetica Neue Light"/>
                <a:sym typeface="Helvetica Neue Light"/>
              </a:rPr>
              <a:t>. </a:t>
            </a:r>
            <a:endParaRPr b="0" i="0" sz="2000" u="none" cap="none" strike="noStrike">
              <a:solidFill>
                <a:srgbClr val="333333"/>
              </a:solidFill>
              <a:highlight>
                <a:srgbClr val="FFFFFF"/>
              </a:highlight>
              <a:latin typeface="Helvetica Neue Light"/>
              <a:ea typeface="Helvetica Neue Light"/>
              <a:cs typeface="Helvetica Neue Light"/>
              <a:sym typeface="Helvetica Neue Light"/>
            </a:endParaRPr>
          </a:p>
          <a:p>
            <a:pPr indent="0" lvl="0" marL="0" marR="0" rtl="0" algn="ctr">
              <a:lnSpc>
                <a:spcPct val="115000"/>
              </a:lnSpc>
              <a:spcBef>
                <a:spcPts val="1500"/>
              </a:spcBef>
              <a:spcAft>
                <a:spcPts val="0"/>
              </a:spcAft>
              <a:buClr>
                <a:schemeClr val="dk1"/>
              </a:buClr>
              <a:buSzPts val="1100"/>
              <a:buFont typeface="Arial"/>
              <a:buNone/>
            </a:pPr>
            <a:r>
              <a:t/>
            </a:r>
            <a:endParaRPr b="0" i="0" sz="2000" u="none" cap="none" strike="noStrike">
              <a:solidFill>
                <a:srgbClr val="333333"/>
              </a:solidFill>
              <a:highlight>
                <a:srgbClr val="FFFFFF"/>
              </a:highlight>
              <a:latin typeface="Helvetica Neue Light"/>
              <a:ea typeface="Helvetica Neue Light"/>
              <a:cs typeface="Helvetica Neue Light"/>
              <a:sym typeface="Helvetica Neue Light"/>
            </a:endParaRPr>
          </a:p>
          <a:p>
            <a:pPr indent="0" lvl="0" marL="0" marR="0" rtl="0" algn="ctr">
              <a:lnSpc>
                <a:spcPct val="115000"/>
              </a:lnSpc>
              <a:spcBef>
                <a:spcPts val="1500"/>
              </a:spcBef>
              <a:spcAft>
                <a:spcPts val="0"/>
              </a:spcAft>
              <a:buClr>
                <a:schemeClr val="dk1"/>
              </a:buClr>
              <a:buSzPts val="1100"/>
              <a:buFont typeface="Arial"/>
              <a:buNone/>
            </a:pPr>
            <a:r>
              <a:t/>
            </a:r>
            <a:endParaRPr b="0" i="0" sz="2000" u="none" cap="none" strike="noStrike">
              <a:solidFill>
                <a:schemeClr val="dk1"/>
              </a:solidFill>
              <a:highlight>
                <a:schemeClr val="lt1"/>
              </a:highlight>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chemeClr val="dk1"/>
              </a:buClr>
              <a:buSzPts val="1100"/>
              <a:buFont typeface="Arial"/>
              <a:buNone/>
            </a:pPr>
            <a:r>
              <a:t/>
            </a:r>
            <a:endParaRPr b="0" i="0" sz="2000" u="none" cap="none" strike="noStrike">
              <a:solidFill>
                <a:schemeClr val="dk1"/>
              </a:solidFill>
              <a:highlight>
                <a:schemeClr val="lt1"/>
              </a:highlight>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chemeClr val="dk1"/>
              </a:buClr>
              <a:buSzPts val="1100"/>
              <a:buFont typeface="Arial"/>
              <a:buNone/>
            </a:pPr>
            <a:r>
              <a:t/>
            </a:r>
            <a:endParaRPr b="0" i="0" sz="2000" u="none" cap="none" strike="noStrike">
              <a:solidFill>
                <a:schemeClr val="dk1"/>
              </a:solidFill>
              <a:highlight>
                <a:schemeClr val="lt1"/>
              </a:highlight>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chemeClr val="dk1"/>
              </a:buClr>
              <a:buSzPts val="1100"/>
              <a:buFont typeface="Arial"/>
              <a:buNone/>
            </a:pPr>
            <a:r>
              <a:t/>
            </a:r>
            <a:endParaRPr b="0" i="0" sz="2000" u="none" cap="none" strike="noStrike">
              <a:solidFill>
                <a:schemeClr val="dk1"/>
              </a:solidFill>
              <a:highlight>
                <a:schemeClr val="lt1"/>
              </a:highlight>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chemeClr val="dk1"/>
              </a:buClr>
              <a:buSzPts val="1100"/>
              <a:buFont typeface="Arial"/>
              <a:buNone/>
            </a:pPr>
            <a:r>
              <a:t/>
            </a:r>
            <a:endParaRPr b="0" i="0" sz="2000" u="none" cap="none" strike="noStrike">
              <a:solidFill>
                <a:schemeClr val="dk1"/>
              </a:solidFill>
              <a:highlight>
                <a:schemeClr val="lt1"/>
              </a:highlight>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chemeClr val="dk1"/>
              </a:buClr>
              <a:buSzPts val="1100"/>
              <a:buFont typeface="Arial"/>
              <a:buNone/>
            </a:pPr>
            <a:r>
              <a:t/>
            </a:r>
            <a:endParaRPr b="0" i="0" sz="2000" u="none" cap="none" strike="noStrike">
              <a:solidFill>
                <a:schemeClr val="dk1"/>
              </a:solidFill>
              <a:highlight>
                <a:schemeClr val="lt1"/>
              </a:highlight>
              <a:latin typeface="Helvetica Neue Light"/>
              <a:ea typeface="Helvetica Neue Light"/>
              <a:cs typeface="Helvetica Neue Light"/>
              <a:sym typeface="Helvetica Neue Light"/>
            </a:endParaRPr>
          </a:p>
        </p:txBody>
      </p:sp>
      <p:pic>
        <p:nvPicPr>
          <p:cNvPr id="351" name="Google Shape;351;p67"/>
          <p:cNvPicPr preferRelativeResize="0"/>
          <p:nvPr/>
        </p:nvPicPr>
        <p:blipFill rotWithShape="1">
          <a:blip r:embed="rId3">
            <a:alphaModFix/>
          </a:blip>
          <a:srcRect b="0" l="0" r="55107" t="0"/>
          <a:stretch/>
        </p:blipFill>
        <p:spPr>
          <a:xfrm>
            <a:off x="932838" y="3697925"/>
            <a:ext cx="7278324" cy="1096950"/>
          </a:xfrm>
          <a:prstGeom prst="rect">
            <a:avLst/>
          </a:prstGeom>
          <a:noFill/>
          <a:ln>
            <a:noFill/>
          </a:ln>
        </p:spPr>
      </p:pic>
      <p:sp>
        <p:nvSpPr>
          <p:cNvPr id="352" name="Google Shape;352;p67"/>
          <p:cNvSpPr txBox="1"/>
          <p:nvPr/>
        </p:nvSpPr>
        <p:spPr>
          <a:xfrm>
            <a:off x="779100" y="388475"/>
            <a:ext cx="75858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1" lang="es-419" sz="3000" u="none" cap="none" strike="noStrike">
                <a:solidFill>
                  <a:srgbClr val="000000"/>
                </a:solidFill>
                <a:latin typeface="Anton"/>
                <a:ea typeface="Anton"/>
                <a:cs typeface="Anton"/>
                <a:sym typeface="Anton"/>
              </a:rPr>
              <a:t>¿CÓMO NOS AFECTA EN NUESTRO DESARROLLO?</a:t>
            </a:r>
            <a:endParaRPr b="0" i="1" sz="3000" u="none" cap="none" strike="noStrike">
              <a:solidFill>
                <a:srgbClr val="000000"/>
              </a:solidFill>
              <a:latin typeface="Anton"/>
              <a:ea typeface="Anton"/>
              <a:cs typeface="Anton"/>
              <a:sym typeface="Anton"/>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68"/>
          <p:cNvSpPr txBox="1"/>
          <p:nvPr/>
        </p:nvSpPr>
        <p:spPr>
          <a:xfrm>
            <a:off x="408900" y="1269625"/>
            <a:ext cx="8326200" cy="14535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1500"/>
              </a:spcBef>
              <a:spcAft>
                <a:spcPts val="0"/>
              </a:spcAft>
              <a:buClr>
                <a:schemeClr val="dk1"/>
              </a:buClr>
              <a:buSzPts val="1100"/>
              <a:buFont typeface="Arial"/>
              <a:buNone/>
            </a:pPr>
            <a:r>
              <a:rPr b="0" i="0" lang="es-419" sz="2000" u="none" cap="none" strike="noStrike">
                <a:solidFill>
                  <a:srgbClr val="333333"/>
                </a:solidFill>
                <a:highlight>
                  <a:srgbClr val="FFFFFF"/>
                </a:highlight>
                <a:latin typeface="Helvetica Neue Light"/>
                <a:ea typeface="Helvetica Neue Light"/>
                <a:cs typeface="Helvetica Neue Light"/>
                <a:sym typeface="Helvetica Neue Light"/>
              </a:rPr>
              <a:t>Es una acción </a:t>
            </a:r>
            <a:r>
              <a:rPr b="1" i="0" lang="es-419" sz="2100" u="none" cap="none" strike="noStrike">
                <a:solidFill>
                  <a:srgbClr val="333333"/>
                </a:solidFill>
                <a:highlight>
                  <a:srgbClr val="FFFFFF"/>
                </a:highlight>
                <a:latin typeface="Helvetica Neue"/>
                <a:ea typeface="Helvetica Neue"/>
                <a:cs typeface="Helvetica Neue"/>
                <a:sym typeface="Helvetica Neue"/>
              </a:rPr>
              <a:t>permanente,</a:t>
            </a:r>
            <a:r>
              <a:rPr b="0" i="0" lang="es-419" sz="2000" u="none" cap="none" strike="noStrike">
                <a:solidFill>
                  <a:srgbClr val="333333"/>
                </a:solidFill>
                <a:highlight>
                  <a:srgbClr val="FFFFFF"/>
                </a:highlight>
                <a:latin typeface="Helvetica Neue Light"/>
                <a:ea typeface="Helvetica Neue Light"/>
                <a:cs typeface="Helvetica Neue Light"/>
                <a:sym typeface="Helvetica Neue Light"/>
              </a:rPr>
              <a:t> que permite tener un control más específico del bundling, a costa de que de ahora en adelante tendremos que encargarnos de mantenerlo.</a:t>
            </a:r>
            <a:endParaRPr b="0" i="0" sz="2000" u="none" cap="none" strike="noStrike">
              <a:solidFill>
                <a:schemeClr val="dk1"/>
              </a:solidFill>
              <a:highlight>
                <a:schemeClr val="lt1"/>
              </a:highlight>
              <a:latin typeface="Helvetica Neue Light"/>
              <a:ea typeface="Helvetica Neue Light"/>
              <a:cs typeface="Helvetica Neue Light"/>
              <a:sym typeface="Helvetica Neue Light"/>
            </a:endParaRPr>
          </a:p>
          <a:p>
            <a:pPr indent="0" lvl="0" marL="0" marR="0" rtl="0" algn="ctr">
              <a:lnSpc>
                <a:spcPct val="115000"/>
              </a:lnSpc>
              <a:spcBef>
                <a:spcPts val="1500"/>
              </a:spcBef>
              <a:spcAft>
                <a:spcPts val="0"/>
              </a:spcAft>
              <a:buClr>
                <a:schemeClr val="dk1"/>
              </a:buClr>
              <a:buSzPts val="1100"/>
              <a:buFont typeface="Arial"/>
              <a:buNone/>
            </a:pPr>
            <a:r>
              <a:t/>
            </a:r>
            <a:endParaRPr b="0" i="0" sz="2000" u="none" cap="none" strike="noStrike">
              <a:solidFill>
                <a:schemeClr val="dk1"/>
              </a:solidFill>
              <a:highlight>
                <a:schemeClr val="lt1"/>
              </a:highlight>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chemeClr val="dk1"/>
              </a:buClr>
              <a:buSzPts val="1100"/>
              <a:buFont typeface="Arial"/>
              <a:buNone/>
            </a:pPr>
            <a:r>
              <a:t/>
            </a:r>
            <a:endParaRPr b="0" i="0" sz="2000" u="none" cap="none" strike="noStrike">
              <a:solidFill>
                <a:schemeClr val="dk1"/>
              </a:solidFill>
              <a:highlight>
                <a:schemeClr val="lt1"/>
              </a:highlight>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chemeClr val="dk1"/>
              </a:buClr>
              <a:buSzPts val="1100"/>
              <a:buFont typeface="Arial"/>
              <a:buNone/>
            </a:pPr>
            <a:r>
              <a:t/>
            </a:r>
            <a:endParaRPr b="0" i="0" sz="2000" u="none" cap="none" strike="noStrike">
              <a:solidFill>
                <a:schemeClr val="dk1"/>
              </a:solidFill>
              <a:highlight>
                <a:schemeClr val="lt1"/>
              </a:highlight>
              <a:latin typeface="Helvetica Neue Light"/>
              <a:ea typeface="Helvetica Neue Light"/>
              <a:cs typeface="Helvetica Neue Light"/>
              <a:sym typeface="Helvetica Neue Light"/>
            </a:endParaRPr>
          </a:p>
        </p:txBody>
      </p:sp>
      <p:pic>
        <p:nvPicPr>
          <p:cNvPr id="358" name="Google Shape;358;p68"/>
          <p:cNvPicPr preferRelativeResize="0"/>
          <p:nvPr/>
        </p:nvPicPr>
        <p:blipFill rotWithShape="1">
          <a:blip r:embed="rId3">
            <a:alphaModFix/>
          </a:blip>
          <a:srcRect b="0" l="0" r="0" t="0"/>
          <a:stretch/>
        </p:blipFill>
        <p:spPr>
          <a:xfrm>
            <a:off x="4867800" y="2974600"/>
            <a:ext cx="2944600" cy="1160375"/>
          </a:xfrm>
          <a:prstGeom prst="rect">
            <a:avLst/>
          </a:prstGeom>
          <a:noFill/>
          <a:ln>
            <a:noFill/>
          </a:ln>
        </p:spPr>
      </p:pic>
      <p:sp>
        <p:nvSpPr>
          <p:cNvPr id="359" name="Google Shape;359;p68"/>
          <p:cNvSpPr txBox="1"/>
          <p:nvPr/>
        </p:nvSpPr>
        <p:spPr>
          <a:xfrm>
            <a:off x="778675" y="3269038"/>
            <a:ext cx="2944500" cy="5715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100"/>
              <a:buFont typeface="Arial"/>
              <a:buNone/>
            </a:pPr>
            <a:r>
              <a:rPr b="1" i="0" lang="es-419" sz="2000" u="none" cap="none" strike="noStrike">
                <a:solidFill>
                  <a:srgbClr val="333333"/>
                </a:solidFill>
                <a:highlight>
                  <a:srgbClr val="FFFFFF"/>
                </a:highlight>
                <a:latin typeface="Courier New"/>
                <a:ea typeface="Courier New"/>
                <a:cs typeface="Courier New"/>
                <a:sym typeface="Courier New"/>
              </a:rPr>
              <a:t>npm run eject</a:t>
            </a:r>
            <a:endParaRPr b="1" i="0" sz="2000" u="none" cap="none" strike="noStrike">
              <a:solidFill>
                <a:schemeClr val="dk1"/>
              </a:solidFill>
              <a:highlight>
                <a:schemeClr val="lt1"/>
              </a:highlight>
              <a:latin typeface="Courier New"/>
              <a:ea typeface="Courier New"/>
              <a:cs typeface="Courier New"/>
              <a:sym typeface="Courier New"/>
            </a:endParaRPr>
          </a:p>
        </p:txBody>
      </p:sp>
      <p:sp>
        <p:nvSpPr>
          <p:cNvPr id="360" name="Google Shape;360;p68"/>
          <p:cNvSpPr txBox="1"/>
          <p:nvPr/>
        </p:nvSpPr>
        <p:spPr>
          <a:xfrm>
            <a:off x="1498650" y="360700"/>
            <a:ext cx="61467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s-419" sz="3000" u="none" cap="none" strike="noStrike">
                <a:solidFill>
                  <a:srgbClr val="000000"/>
                </a:solidFill>
                <a:latin typeface="Anton"/>
                <a:ea typeface="Anton"/>
                <a:cs typeface="Anton"/>
                <a:sym typeface="Anton"/>
              </a:rPr>
              <a:t>¿EJECT?</a:t>
            </a:r>
            <a:endParaRPr b="0" i="0" sz="3000" u="none" cap="none" strike="noStrike">
              <a:solidFill>
                <a:srgbClr val="000000"/>
              </a:solidFill>
              <a:latin typeface="Anton"/>
              <a:ea typeface="Anton"/>
              <a:cs typeface="Anton"/>
              <a:sym typeface="Anton"/>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69"/>
          <p:cNvSpPr txBox="1"/>
          <p:nvPr/>
        </p:nvSpPr>
        <p:spPr>
          <a:xfrm>
            <a:off x="408900" y="1269625"/>
            <a:ext cx="8326200" cy="13020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1500"/>
              </a:spcBef>
              <a:spcAft>
                <a:spcPts val="0"/>
              </a:spcAft>
              <a:buClr>
                <a:schemeClr val="dk1"/>
              </a:buClr>
              <a:buSzPts val="1100"/>
              <a:buFont typeface="Arial"/>
              <a:buNone/>
            </a:pPr>
            <a:r>
              <a:rPr b="0" i="0" lang="es-419" sz="2000" u="none" cap="none" strike="noStrike">
                <a:solidFill>
                  <a:srgbClr val="333333"/>
                </a:solidFill>
                <a:highlight>
                  <a:srgbClr val="FFFFFF"/>
                </a:highlight>
                <a:latin typeface="Helvetica Neue Light"/>
                <a:ea typeface="Helvetica Neue Light"/>
                <a:cs typeface="Helvetica Neue Light"/>
                <a:sym typeface="Helvetica Neue Light"/>
              </a:rPr>
              <a:t>En algunas oportunidades, cuando tengamos más experiencia, nos puede dar </a:t>
            </a:r>
            <a:r>
              <a:rPr b="1" i="0" lang="es-419" sz="2000" u="none" cap="none" strike="noStrike">
                <a:solidFill>
                  <a:srgbClr val="333333"/>
                </a:solidFill>
                <a:highlight>
                  <a:srgbClr val="FFFFFF"/>
                </a:highlight>
                <a:latin typeface="Helvetica Neue"/>
                <a:ea typeface="Helvetica Neue"/>
                <a:cs typeface="Helvetica Neue"/>
                <a:sym typeface="Helvetica Neue"/>
              </a:rPr>
              <a:t>más flexibilidad</a:t>
            </a:r>
            <a:r>
              <a:rPr b="0" i="0" lang="es-419" sz="2000" u="none" cap="none" strike="noStrike">
                <a:solidFill>
                  <a:srgbClr val="333333"/>
                </a:solidFill>
                <a:highlight>
                  <a:srgbClr val="FFFFFF"/>
                </a:highlight>
                <a:latin typeface="Helvetica Neue Light"/>
                <a:ea typeface="Helvetica Neue Light"/>
                <a:cs typeface="Helvetica Neue Light"/>
                <a:sym typeface="Helvetica Neue Light"/>
              </a:rPr>
              <a:t>, pero </a:t>
            </a:r>
            <a:r>
              <a:rPr b="1" i="0" lang="es-419" sz="2000" u="none" cap="none" strike="noStrike">
                <a:solidFill>
                  <a:srgbClr val="333333"/>
                </a:solidFill>
                <a:highlight>
                  <a:srgbClr val="FFFFFF"/>
                </a:highlight>
                <a:latin typeface="Helvetica Neue"/>
                <a:ea typeface="Helvetica Neue"/>
                <a:cs typeface="Helvetica Neue"/>
                <a:sym typeface="Helvetica Neue"/>
              </a:rPr>
              <a:t>no siempre</a:t>
            </a:r>
            <a:r>
              <a:rPr b="0" i="0" lang="es-419" sz="2000" u="none" cap="none" strike="noStrike">
                <a:solidFill>
                  <a:srgbClr val="333333"/>
                </a:solidFill>
                <a:highlight>
                  <a:srgbClr val="FFFFFF"/>
                </a:highlight>
                <a:latin typeface="Helvetica Neue Light"/>
                <a:ea typeface="Helvetica Neue Light"/>
                <a:cs typeface="Helvetica Neue Light"/>
                <a:sym typeface="Helvetica Neue Light"/>
              </a:rPr>
              <a:t> es el caso. Hay algunos proyectos que dan alternativas, como </a:t>
            </a:r>
            <a:r>
              <a:rPr b="1" i="0" lang="es-419" sz="2000" u="none" cap="none" strike="noStrike">
                <a:solidFill>
                  <a:srgbClr val="333333"/>
                </a:solidFill>
                <a:highlight>
                  <a:srgbClr val="FFFFFF"/>
                </a:highlight>
                <a:latin typeface="Helvetica Neue"/>
                <a:ea typeface="Helvetica Neue"/>
                <a:cs typeface="Helvetica Neue"/>
                <a:sym typeface="Helvetica Neue"/>
              </a:rPr>
              <a:t>rewired</a:t>
            </a:r>
            <a:r>
              <a:rPr b="0" i="0" lang="es-419" sz="2000" u="none" cap="none" strike="noStrike">
                <a:solidFill>
                  <a:srgbClr val="333333"/>
                </a:solidFill>
                <a:highlight>
                  <a:srgbClr val="FFFFFF"/>
                </a:highlight>
                <a:latin typeface="Helvetica Neue Light"/>
                <a:ea typeface="Helvetica Neue Light"/>
                <a:cs typeface="Helvetica Neue Light"/>
                <a:sym typeface="Helvetica Neue Light"/>
              </a:rPr>
              <a:t>, pero el resumen es:</a:t>
            </a:r>
            <a:endParaRPr b="0" i="0" sz="2000" u="none" cap="none" strike="noStrike">
              <a:solidFill>
                <a:schemeClr val="dk1"/>
              </a:solidFill>
              <a:highlight>
                <a:schemeClr val="lt1"/>
              </a:highlight>
              <a:latin typeface="Helvetica Neue Light"/>
              <a:ea typeface="Helvetica Neue Light"/>
              <a:cs typeface="Helvetica Neue Light"/>
              <a:sym typeface="Helvetica Neue Light"/>
            </a:endParaRPr>
          </a:p>
          <a:p>
            <a:pPr indent="0" lvl="0" marL="0" marR="0" rtl="0" algn="ctr">
              <a:lnSpc>
                <a:spcPct val="115000"/>
              </a:lnSpc>
              <a:spcBef>
                <a:spcPts val="1500"/>
              </a:spcBef>
              <a:spcAft>
                <a:spcPts val="0"/>
              </a:spcAft>
              <a:buClr>
                <a:schemeClr val="dk1"/>
              </a:buClr>
              <a:buSzPts val="1100"/>
              <a:buFont typeface="Arial"/>
              <a:buNone/>
            </a:pPr>
            <a:r>
              <a:t/>
            </a:r>
            <a:endParaRPr b="0" i="0" sz="2000" u="none" cap="none" strike="noStrike">
              <a:solidFill>
                <a:schemeClr val="dk1"/>
              </a:solidFill>
              <a:highlight>
                <a:schemeClr val="lt1"/>
              </a:highlight>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chemeClr val="dk1"/>
              </a:buClr>
              <a:buSzPts val="1100"/>
              <a:buFont typeface="Arial"/>
              <a:buNone/>
            </a:pPr>
            <a:r>
              <a:t/>
            </a:r>
            <a:endParaRPr b="0" i="0" sz="2000" u="none" cap="none" strike="noStrike">
              <a:solidFill>
                <a:schemeClr val="dk1"/>
              </a:solidFill>
              <a:highlight>
                <a:schemeClr val="lt1"/>
              </a:highlight>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chemeClr val="dk1"/>
              </a:buClr>
              <a:buSzPts val="1100"/>
              <a:buFont typeface="Arial"/>
              <a:buNone/>
            </a:pPr>
            <a:r>
              <a:t/>
            </a:r>
            <a:endParaRPr b="0" i="0" sz="2000" u="none" cap="none" strike="noStrike">
              <a:solidFill>
                <a:schemeClr val="dk1"/>
              </a:solidFill>
              <a:highlight>
                <a:schemeClr val="lt1"/>
              </a:highlight>
              <a:latin typeface="Helvetica Neue Light"/>
              <a:ea typeface="Helvetica Neue Light"/>
              <a:cs typeface="Helvetica Neue Light"/>
              <a:sym typeface="Helvetica Neue Light"/>
            </a:endParaRPr>
          </a:p>
        </p:txBody>
      </p:sp>
      <p:pic>
        <p:nvPicPr>
          <p:cNvPr id="366" name="Google Shape;366;p69"/>
          <p:cNvPicPr preferRelativeResize="0"/>
          <p:nvPr/>
        </p:nvPicPr>
        <p:blipFill rotWithShape="1">
          <a:blip r:embed="rId3">
            <a:alphaModFix/>
          </a:blip>
          <a:srcRect b="0" l="0" r="39335" t="8866"/>
          <a:stretch/>
        </p:blipFill>
        <p:spPr>
          <a:xfrm>
            <a:off x="1553500" y="3074575"/>
            <a:ext cx="3857501" cy="1725825"/>
          </a:xfrm>
          <a:prstGeom prst="rect">
            <a:avLst/>
          </a:prstGeom>
          <a:noFill/>
          <a:ln>
            <a:noFill/>
          </a:ln>
        </p:spPr>
      </p:pic>
      <p:sp>
        <p:nvSpPr>
          <p:cNvPr id="367" name="Google Shape;367;p69"/>
          <p:cNvSpPr txBox="1"/>
          <p:nvPr/>
        </p:nvSpPr>
        <p:spPr>
          <a:xfrm>
            <a:off x="5843850" y="3332675"/>
            <a:ext cx="2588700" cy="753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0" i="0" lang="es-419" sz="2000" u="none" cap="none" strike="noStrike">
                <a:solidFill>
                  <a:srgbClr val="000000"/>
                </a:solidFill>
                <a:latin typeface="Helvetica Neue Light"/>
                <a:ea typeface="Helvetica Neue Light"/>
                <a:cs typeface="Helvetica Neue Light"/>
                <a:sym typeface="Helvetica Neue Light"/>
              </a:rPr>
              <a:t>“</a:t>
            </a:r>
            <a:r>
              <a:rPr b="0" i="1" lang="es-419" sz="2000" u="none" cap="none" strike="noStrike">
                <a:solidFill>
                  <a:srgbClr val="000000"/>
                </a:solidFill>
                <a:latin typeface="Helvetica Neue Light"/>
                <a:ea typeface="Helvetica Neue Light"/>
                <a:cs typeface="Helvetica Neue Light"/>
                <a:sym typeface="Helvetica Neue Light"/>
              </a:rPr>
              <a:t>Las cosas se pueden romper…</a:t>
            </a:r>
            <a:r>
              <a:rPr b="0" i="0" lang="es-419" sz="2000" u="none" cap="none" strike="noStrike">
                <a:solidFill>
                  <a:srgbClr val="000000"/>
                </a:solidFill>
                <a:latin typeface="Helvetica Neue Light"/>
                <a:ea typeface="Helvetica Neue Light"/>
                <a:cs typeface="Helvetica Neue Light"/>
                <a:sym typeface="Helvetica Neue Light"/>
              </a:rPr>
              <a:t>”</a:t>
            </a:r>
            <a:endParaRPr b="0" i="0" sz="2000" u="none" cap="none" strike="noStrike">
              <a:solidFill>
                <a:srgbClr val="000000"/>
              </a:solidFill>
              <a:latin typeface="Helvetica Neue Light"/>
              <a:ea typeface="Helvetica Neue Light"/>
              <a:cs typeface="Helvetica Neue Light"/>
              <a:sym typeface="Helvetica Neue Light"/>
            </a:endParaRPr>
          </a:p>
        </p:txBody>
      </p:sp>
      <p:sp>
        <p:nvSpPr>
          <p:cNvPr id="368" name="Google Shape;368;p69"/>
          <p:cNvSpPr txBox="1"/>
          <p:nvPr/>
        </p:nvSpPr>
        <p:spPr>
          <a:xfrm>
            <a:off x="1498650" y="360675"/>
            <a:ext cx="61467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1" lang="es-419" sz="3000" u="none" cap="none" strike="noStrike">
                <a:solidFill>
                  <a:srgbClr val="000000"/>
                </a:solidFill>
                <a:latin typeface="Anton"/>
                <a:ea typeface="Anton"/>
                <a:cs typeface="Anton"/>
                <a:sym typeface="Anton"/>
              </a:rPr>
              <a:t>COSTO Y ALTERNATIVAS</a:t>
            </a:r>
            <a:endParaRPr b="0" i="1" sz="3000" u="none" cap="none" strike="noStrike">
              <a:solidFill>
                <a:srgbClr val="000000"/>
              </a:solidFill>
              <a:latin typeface="Anton"/>
              <a:ea typeface="Anton"/>
              <a:cs typeface="Anton"/>
              <a:sym typeface="Anton"/>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72" name="Shape 372"/>
        <p:cNvGrpSpPr/>
        <p:nvPr/>
      </p:nvGrpSpPr>
      <p:grpSpPr>
        <a:xfrm>
          <a:off x="0" y="0"/>
          <a:ext cx="0" cy="0"/>
          <a:chOff x="0" y="0"/>
          <a:chExt cx="0" cy="0"/>
        </a:xfrm>
      </p:grpSpPr>
      <p:sp>
        <p:nvSpPr>
          <p:cNvPr id="373" name="Google Shape;373;p70"/>
          <p:cNvSpPr txBox="1"/>
          <p:nvPr/>
        </p:nvSpPr>
        <p:spPr>
          <a:xfrm>
            <a:off x="1398000" y="165615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419" sz="3600" u="none" cap="none" strike="noStrike">
                <a:solidFill>
                  <a:srgbClr val="E0FF00"/>
                </a:solidFill>
                <a:latin typeface="Anton"/>
                <a:ea typeface="Anton"/>
                <a:cs typeface="Anton"/>
                <a:sym typeface="Anton"/>
              </a:rPr>
              <a:t>TRANSPILING</a:t>
            </a:r>
            <a:endParaRPr b="0" i="1" sz="3600" u="none" cap="none" strike="noStrike">
              <a:solidFill>
                <a:srgbClr val="E0FF00"/>
              </a:solidFill>
              <a:latin typeface="Anton"/>
              <a:ea typeface="Anton"/>
              <a:cs typeface="Anton"/>
              <a:sym typeface="Anton"/>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377" name="Shape 377"/>
        <p:cNvGrpSpPr/>
        <p:nvPr/>
      </p:nvGrpSpPr>
      <p:grpSpPr>
        <a:xfrm>
          <a:off x="0" y="0"/>
          <a:ext cx="0" cy="0"/>
          <a:chOff x="0" y="0"/>
          <a:chExt cx="0" cy="0"/>
        </a:xfrm>
      </p:grpSpPr>
      <p:pic>
        <p:nvPicPr>
          <p:cNvPr id="378" name="Google Shape;378;p71"/>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379" name="Google Shape;379;p71"/>
          <p:cNvSpPr txBox="1"/>
          <p:nvPr/>
        </p:nvSpPr>
        <p:spPr>
          <a:xfrm>
            <a:off x="2187450" y="2077200"/>
            <a:ext cx="47691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419" sz="3600" u="none" cap="none" strike="noStrike">
                <a:solidFill>
                  <a:srgbClr val="000000"/>
                </a:solidFill>
                <a:latin typeface="Anton"/>
                <a:ea typeface="Anton"/>
                <a:cs typeface="Anton"/>
                <a:sym typeface="Anton"/>
              </a:rPr>
              <a:t>¿QUÉ ES EL TRANSPILING?</a:t>
            </a:r>
            <a:endParaRPr b="0" i="1" sz="3600" u="none" cap="none" strike="noStrike">
              <a:solidFill>
                <a:srgbClr val="000000"/>
              </a:solidFill>
              <a:latin typeface="Anton"/>
              <a:ea typeface="Anton"/>
              <a:cs typeface="Anton"/>
              <a:sym typeface="Anton"/>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pic>
        <p:nvPicPr>
          <p:cNvPr id="384" name="Google Shape;384;p72"/>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385" name="Google Shape;385;p72"/>
          <p:cNvSpPr txBox="1"/>
          <p:nvPr/>
        </p:nvSpPr>
        <p:spPr>
          <a:xfrm>
            <a:off x="408900" y="379225"/>
            <a:ext cx="4769100" cy="9891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3100"/>
              <a:buFont typeface="Arial"/>
              <a:buNone/>
            </a:pPr>
            <a:r>
              <a:rPr b="0" i="1" lang="es-419" sz="3100" u="none" cap="none" strike="noStrike">
                <a:solidFill>
                  <a:srgbClr val="000000"/>
                </a:solidFill>
                <a:latin typeface="Anton"/>
                <a:ea typeface="Anton"/>
                <a:cs typeface="Anton"/>
                <a:sym typeface="Anton"/>
              </a:rPr>
              <a:t>TRANSPILING</a:t>
            </a:r>
            <a:endParaRPr b="0" i="1" sz="3100" u="none" cap="none" strike="noStrike">
              <a:solidFill>
                <a:srgbClr val="000000"/>
              </a:solidFill>
              <a:latin typeface="Anton"/>
              <a:ea typeface="Anton"/>
              <a:cs typeface="Anton"/>
              <a:sym typeface="Anton"/>
            </a:endParaRPr>
          </a:p>
        </p:txBody>
      </p:sp>
      <p:pic>
        <p:nvPicPr>
          <p:cNvPr id="386" name="Google Shape;386;p72"/>
          <p:cNvPicPr preferRelativeResize="0"/>
          <p:nvPr/>
        </p:nvPicPr>
        <p:blipFill rotWithShape="1">
          <a:blip r:embed="rId4">
            <a:alphaModFix/>
          </a:blip>
          <a:srcRect b="0" l="0" r="0" t="0"/>
          <a:stretch/>
        </p:blipFill>
        <p:spPr>
          <a:xfrm>
            <a:off x="6207525" y="1323400"/>
            <a:ext cx="1438850" cy="1438850"/>
          </a:xfrm>
          <a:prstGeom prst="rect">
            <a:avLst/>
          </a:prstGeom>
          <a:noFill/>
          <a:ln>
            <a:noFill/>
          </a:ln>
        </p:spPr>
      </p:pic>
      <p:sp>
        <p:nvSpPr>
          <p:cNvPr id="387" name="Google Shape;387;p72"/>
          <p:cNvSpPr txBox="1"/>
          <p:nvPr/>
        </p:nvSpPr>
        <p:spPr>
          <a:xfrm>
            <a:off x="408900" y="1323400"/>
            <a:ext cx="4431900" cy="3428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0" i="0" lang="es-419" sz="2000" u="none" cap="none" strike="noStrike">
                <a:solidFill>
                  <a:srgbClr val="000000"/>
                </a:solidFill>
                <a:latin typeface="Helvetica Neue Light"/>
                <a:ea typeface="Helvetica Neue Light"/>
                <a:cs typeface="Helvetica Neue Light"/>
                <a:sym typeface="Helvetica Neue Light"/>
              </a:rPr>
              <a:t>Es el proceso de </a:t>
            </a:r>
            <a:r>
              <a:rPr b="1" i="0" lang="es-419" sz="2000" u="none" cap="none" strike="noStrike">
                <a:solidFill>
                  <a:srgbClr val="000000"/>
                </a:solidFill>
                <a:latin typeface="Helvetica Neue"/>
                <a:ea typeface="Helvetica Neue"/>
                <a:cs typeface="Helvetica Neue"/>
                <a:sym typeface="Helvetica Neue"/>
              </a:rPr>
              <a:t>convertir código </a:t>
            </a:r>
            <a:r>
              <a:rPr b="0" i="0" lang="es-419" sz="2000" u="none" cap="none" strike="noStrike">
                <a:solidFill>
                  <a:srgbClr val="000000"/>
                </a:solidFill>
                <a:latin typeface="Helvetica Neue Light"/>
                <a:ea typeface="Helvetica Neue Light"/>
                <a:cs typeface="Helvetica Neue Light"/>
                <a:sym typeface="Helvetica Neue Light"/>
              </a:rPr>
              <a:t>escrito en un lenguaje, </a:t>
            </a:r>
            <a:r>
              <a:rPr b="1" i="0" lang="es-419" sz="2000" u="none" cap="none" strike="noStrike">
                <a:solidFill>
                  <a:srgbClr val="000000"/>
                </a:solidFill>
                <a:latin typeface="Helvetica Neue"/>
                <a:ea typeface="Helvetica Neue"/>
                <a:cs typeface="Helvetica Neue"/>
                <a:sym typeface="Helvetica Neue"/>
              </a:rPr>
              <a:t>a su representación en otro lenguaje</a:t>
            </a:r>
            <a:r>
              <a:rPr b="0" i="0" lang="es-419" sz="2000" u="none" cap="none" strike="noStrike">
                <a:solidFill>
                  <a:srgbClr val="000000"/>
                </a:solidFill>
                <a:latin typeface="Helvetica Neue Light"/>
                <a:ea typeface="Helvetica Neue Light"/>
                <a:cs typeface="Helvetica Neue Light"/>
                <a:sym typeface="Helvetica Neue Light"/>
              </a:rPr>
              <a:t>. Usualmente extienden o simplifican la escritura del lenguaje, o representación original.</a:t>
            </a:r>
            <a:endParaRPr b="0" i="0" sz="2000" u="none" cap="none" strike="noStrike">
              <a:solidFill>
                <a:srgbClr val="000000"/>
              </a:solidFill>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Helvetica Neue Light"/>
              <a:ea typeface="Helvetica Neue Light"/>
              <a:cs typeface="Helvetica Neue Light"/>
              <a:sym typeface="Helvetica Neue Light"/>
            </a:endParaRPr>
          </a:p>
          <a:p>
            <a:pPr indent="-355600" lvl="0" marL="457200" marR="0" rtl="0" algn="l">
              <a:lnSpc>
                <a:spcPct val="100000"/>
              </a:lnSpc>
              <a:spcBef>
                <a:spcPts val="0"/>
              </a:spcBef>
              <a:spcAft>
                <a:spcPts val="0"/>
              </a:spcAft>
              <a:buClr>
                <a:srgbClr val="3CEFAB"/>
              </a:buClr>
              <a:buSzPts val="2000"/>
              <a:buFont typeface="Arial"/>
              <a:buChar char="●"/>
            </a:pPr>
            <a:r>
              <a:rPr b="0" i="0" lang="es-419" sz="2000" u="none" cap="none" strike="noStrike">
                <a:solidFill>
                  <a:schemeClr val="dk1"/>
                </a:solidFill>
                <a:latin typeface="Helvetica Neue Light"/>
                <a:ea typeface="Helvetica Neue Light"/>
                <a:cs typeface="Helvetica Neue Light"/>
                <a:sym typeface="Helvetica Neue Light"/>
              </a:rPr>
              <a:t>Implementan un proceso similar conceptualmente al </a:t>
            </a:r>
            <a:r>
              <a:rPr b="1" i="0" lang="es-419" sz="2000" u="none" cap="none" strike="noStrike">
                <a:solidFill>
                  <a:schemeClr val="dk1"/>
                </a:solidFill>
                <a:latin typeface="Helvetica Neue"/>
                <a:ea typeface="Helvetica Neue"/>
                <a:cs typeface="Helvetica Neue"/>
                <a:sym typeface="Helvetica Neue"/>
              </a:rPr>
              <a:t>pollyfilling.</a:t>
            </a:r>
            <a:endParaRPr b="0" i="0" sz="2000" u="none" cap="none" strike="noStrike">
              <a:solidFill>
                <a:schemeClr val="dk1"/>
              </a:solidFill>
              <a:latin typeface="Helvetica Neue Light"/>
              <a:ea typeface="Helvetica Neue Light"/>
              <a:cs typeface="Helvetica Neue Light"/>
              <a:sym typeface="Helvetica Neue Light"/>
            </a:endParaRPr>
          </a:p>
          <a:p>
            <a:pPr indent="-355600" lvl="0" marL="457200" marR="0" rtl="0" algn="l">
              <a:lnSpc>
                <a:spcPct val="100000"/>
              </a:lnSpc>
              <a:spcBef>
                <a:spcPts val="0"/>
              </a:spcBef>
              <a:spcAft>
                <a:spcPts val="0"/>
              </a:spcAft>
              <a:buClr>
                <a:srgbClr val="3CEFAB"/>
              </a:buClr>
              <a:buSzPts val="2000"/>
              <a:buFont typeface="Helvetica Neue Light"/>
              <a:buChar char="●"/>
            </a:pPr>
            <a:r>
              <a:rPr b="0" i="0" lang="es-419" sz="2000" u="none" cap="none" strike="noStrike">
                <a:solidFill>
                  <a:schemeClr val="dk1"/>
                </a:solidFill>
                <a:latin typeface="Helvetica Neue Light"/>
                <a:ea typeface="Helvetica Neue Light"/>
                <a:cs typeface="Helvetica Neue Light"/>
                <a:sym typeface="Helvetica Neue Light"/>
              </a:rPr>
              <a:t>Logran niveles de simetricidad y simbiosis con el lenguaje original.</a:t>
            </a:r>
            <a:endParaRPr b="0" i="0" sz="2000" u="none" cap="none" strike="noStrike">
              <a:solidFill>
                <a:schemeClr val="dk1"/>
              </a:solidFill>
              <a:latin typeface="Helvetica Neue Light"/>
              <a:ea typeface="Helvetica Neue Light"/>
              <a:cs typeface="Helvetica Neue Light"/>
              <a:sym typeface="Helvetica Neue Light"/>
            </a:endParaRPr>
          </a:p>
        </p:txBody>
      </p:sp>
      <p:pic>
        <p:nvPicPr>
          <p:cNvPr id="388" name="Google Shape;388;p72"/>
          <p:cNvPicPr preferRelativeResize="0"/>
          <p:nvPr/>
        </p:nvPicPr>
        <p:blipFill rotWithShape="1">
          <a:blip r:embed="rId5">
            <a:alphaModFix/>
          </a:blip>
          <a:srcRect b="0" l="0" r="0" t="0"/>
          <a:stretch/>
        </p:blipFill>
        <p:spPr>
          <a:xfrm>
            <a:off x="5177988" y="3020375"/>
            <a:ext cx="3305175" cy="138112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92" name="Shape 392"/>
        <p:cNvGrpSpPr/>
        <p:nvPr/>
      </p:nvGrpSpPr>
      <p:grpSpPr>
        <a:xfrm>
          <a:off x="0" y="0"/>
          <a:ext cx="0" cy="0"/>
          <a:chOff x="0" y="0"/>
          <a:chExt cx="0" cy="0"/>
        </a:xfrm>
      </p:grpSpPr>
      <p:sp>
        <p:nvSpPr>
          <p:cNvPr id="393" name="Google Shape;393;p73"/>
          <p:cNvSpPr txBox="1"/>
          <p:nvPr/>
        </p:nvSpPr>
        <p:spPr>
          <a:xfrm>
            <a:off x="2187450" y="2077200"/>
            <a:ext cx="48027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419" sz="3600" u="none" cap="none" strike="noStrike">
                <a:solidFill>
                  <a:srgbClr val="E0FF00"/>
                </a:solidFill>
                <a:latin typeface="Anton"/>
                <a:ea typeface="Anton"/>
                <a:cs typeface="Anton"/>
                <a:sym typeface="Anton"/>
              </a:rPr>
              <a:t>JSX</a:t>
            </a:r>
            <a:endParaRPr b="0" i="1" sz="3600" u="none" cap="none" strike="noStrike">
              <a:solidFill>
                <a:srgbClr val="E0FF00"/>
              </a:solidFill>
              <a:latin typeface="Anton"/>
              <a:ea typeface="Anton"/>
              <a:cs typeface="Anton"/>
              <a:sym typeface="Anton"/>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FF00"/>
            </a:gs>
            <a:gs pos="100000">
              <a:srgbClr val="3CEFAB"/>
            </a:gs>
          </a:gsLst>
          <a:lin ang="10800025" scaled="0"/>
        </a:gradFill>
      </p:bgPr>
    </p:bg>
    <p:spTree>
      <p:nvGrpSpPr>
        <p:cNvPr id="397" name="Shape 397"/>
        <p:cNvGrpSpPr/>
        <p:nvPr/>
      </p:nvGrpSpPr>
      <p:grpSpPr>
        <a:xfrm>
          <a:off x="0" y="0"/>
          <a:ext cx="0" cy="0"/>
          <a:chOff x="0" y="0"/>
          <a:chExt cx="0" cy="0"/>
        </a:xfrm>
      </p:grpSpPr>
      <p:sp>
        <p:nvSpPr>
          <p:cNvPr id="398" name="Google Shape;398;p74"/>
          <p:cNvSpPr txBox="1"/>
          <p:nvPr/>
        </p:nvSpPr>
        <p:spPr>
          <a:xfrm>
            <a:off x="2187450" y="2077200"/>
            <a:ext cx="47691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419" sz="3600" u="none" cap="none" strike="noStrike">
                <a:solidFill>
                  <a:srgbClr val="000000"/>
                </a:solidFill>
                <a:latin typeface="Anton"/>
                <a:ea typeface="Anton"/>
                <a:cs typeface="Anton"/>
                <a:sym typeface="Anton"/>
              </a:rPr>
              <a:t>¿QUÉ ES Y POR QUÉ LO USAMOS?</a:t>
            </a:r>
            <a:endParaRPr b="0" i="1" sz="3600" u="none" cap="none" strike="noStrike">
              <a:solidFill>
                <a:srgbClr val="000000"/>
              </a:solidFill>
              <a:latin typeface="Anton"/>
              <a:ea typeface="Anton"/>
              <a:cs typeface="Anton"/>
              <a:sym typeface="Anton"/>
            </a:endParaRPr>
          </a:p>
        </p:txBody>
      </p:sp>
      <p:pic>
        <p:nvPicPr>
          <p:cNvPr id="399" name="Google Shape;399;p74"/>
          <p:cNvPicPr preferRelativeResize="0"/>
          <p:nvPr/>
        </p:nvPicPr>
        <p:blipFill rotWithShape="1">
          <a:blip r:embed="rId3">
            <a:alphaModFix/>
          </a:blip>
          <a:srcRect b="0" l="0" r="0" t="0"/>
          <a:stretch/>
        </p:blipFill>
        <p:spPr>
          <a:xfrm>
            <a:off x="7446150" y="4444700"/>
            <a:ext cx="1186526" cy="33067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p75"/>
          <p:cNvSpPr txBox="1"/>
          <p:nvPr/>
        </p:nvSpPr>
        <p:spPr>
          <a:xfrm>
            <a:off x="852163" y="2806450"/>
            <a:ext cx="7439700" cy="17697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100"/>
              <a:buFont typeface="Arial"/>
              <a:buNone/>
            </a:pPr>
            <a:r>
              <a:rPr b="0" i="0" lang="es-419" sz="2000" u="none" cap="none" strike="noStrike">
                <a:solidFill>
                  <a:srgbClr val="000000"/>
                </a:solidFill>
                <a:highlight>
                  <a:srgbClr val="FFFFFF"/>
                </a:highlight>
                <a:latin typeface="Helvetica Neue Light"/>
                <a:ea typeface="Helvetica Neue Light"/>
                <a:cs typeface="Helvetica Neue Light"/>
                <a:sym typeface="Helvetica Neue Light"/>
              </a:rPr>
              <a:t>JSX </a:t>
            </a:r>
            <a:r>
              <a:rPr b="0" i="0" lang="es-419" sz="2000" u="none" cap="none" strike="noStrike">
                <a:solidFill>
                  <a:schemeClr val="dk1"/>
                </a:solidFill>
                <a:highlight>
                  <a:srgbClr val="FFFFFF"/>
                </a:highlight>
                <a:latin typeface="Helvetica Neue Light"/>
                <a:ea typeface="Helvetica Neue Light"/>
                <a:cs typeface="Helvetica Neue Light"/>
                <a:sym typeface="Helvetica Neue Light"/>
              </a:rPr>
              <a:t>es una extensión de sintaxis de Javascript que se parece a HTML</a:t>
            </a:r>
            <a:endParaRPr b="0" i="0" sz="2000" u="none" cap="none" strike="noStrike">
              <a:solidFill>
                <a:schemeClr val="dk1"/>
              </a:solidFill>
              <a:highlight>
                <a:srgbClr val="FFFFFF"/>
              </a:highlight>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chemeClr val="dk1"/>
              </a:buClr>
              <a:buSzPts val="1100"/>
              <a:buFont typeface="Arial"/>
              <a:buNone/>
            </a:pPr>
            <a:r>
              <a:rPr b="0" i="0" lang="es-419" sz="2000" u="none" cap="none" strike="noStrike">
                <a:solidFill>
                  <a:schemeClr val="dk1"/>
                </a:solidFill>
                <a:highlight>
                  <a:srgbClr val="FFFFFF"/>
                </a:highlight>
                <a:latin typeface="Helvetica Neue Light"/>
                <a:ea typeface="Helvetica Neue Light"/>
                <a:cs typeface="Helvetica Neue Light"/>
                <a:sym typeface="Helvetica Neue Light"/>
              </a:rPr>
              <a:t>Oficialmente, es una </a:t>
            </a:r>
            <a:r>
              <a:rPr b="0" i="0" lang="es-419" sz="2000" u="none" cap="none" strike="noStrike">
                <a:solidFill>
                  <a:schemeClr val="dk1"/>
                </a:solidFill>
                <a:highlight>
                  <a:srgbClr val="E0FF00"/>
                </a:highlight>
                <a:latin typeface="Helvetica Neue Light"/>
                <a:ea typeface="Helvetica Neue Light"/>
                <a:cs typeface="Helvetica Neue Light"/>
                <a:sym typeface="Helvetica Neue Light"/>
              </a:rPr>
              <a:t>extensión que permite hacer llamadas a funciones y a </a:t>
            </a:r>
            <a:r>
              <a:rPr b="0" i="0" lang="es-419" sz="2000" u="none" cap="none" strike="noStrike">
                <a:solidFill>
                  <a:srgbClr val="000000"/>
                </a:solidFill>
                <a:highlight>
                  <a:srgbClr val="E0FF00"/>
                </a:highlight>
                <a:uFill>
                  <a:noFill/>
                </a:uFill>
                <a:latin typeface="Helvetica Neue Light"/>
                <a:ea typeface="Helvetica Neue Light"/>
                <a:cs typeface="Helvetica Neue Light"/>
                <a:sym typeface="Helvetica Neue Light"/>
                <a:hlinkClick r:id="rId3">
                  <a:extLst>
                    <a:ext uri="{A12FA001-AC4F-418D-AE19-62706E023703}">
                      <ahyp:hlinkClr val="tx"/>
                    </a:ext>
                  </a:extLst>
                </a:hlinkClick>
              </a:rPr>
              <a:t>construcción de objetos</a:t>
            </a:r>
            <a:r>
              <a:rPr b="0" i="0" lang="es-419" sz="2000" u="none" cap="none" strike="noStrike">
                <a:solidFill>
                  <a:schemeClr val="dk1"/>
                </a:solidFill>
                <a:highlight>
                  <a:srgbClr val="E0FF00"/>
                </a:highlight>
                <a:latin typeface="Helvetica Neue Light"/>
                <a:ea typeface="Helvetica Neue Light"/>
                <a:cs typeface="Helvetica Neue Light"/>
                <a:sym typeface="Helvetica Neue Light"/>
              </a:rPr>
              <a:t>.</a:t>
            </a:r>
            <a:r>
              <a:rPr b="0" i="0" lang="es-419" sz="2000" u="none" cap="none" strike="noStrike">
                <a:solidFill>
                  <a:schemeClr val="dk1"/>
                </a:solidFill>
                <a:highlight>
                  <a:srgbClr val="FFFFFF"/>
                </a:highlight>
                <a:latin typeface="Helvetica Neue Light"/>
                <a:ea typeface="Helvetica Neue Light"/>
                <a:cs typeface="Helvetica Neue Light"/>
                <a:sym typeface="Helvetica Neue Light"/>
              </a:rPr>
              <a:t> No es ni una </a:t>
            </a:r>
            <a:r>
              <a:rPr b="0" i="0" lang="es-419" sz="2000" u="none" cap="none" strike="noStrike">
                <a:solidFill>
                  <a:srgbClr val="000000"/>
                </a:solidFill>
                <a:highlight>
                  <a:srgbClr val="FFFFFF"/>
                </a:highlight>
                <a:uFill>
                  <a:noFill/>
                </a:uFill>
                <a:latin typeface="Helvetica Neue Light"/>
                <a:ea typeface="Helvetica Neue Light"/>
                <a:cs typeface="Helvetica Neue Light"/>
                <a:sym typeface="Helvetica Neue Light"/>
                <a:hlinkClick r:id="rId4">
                  <a:extLst>
                    <a:ext uri="{A12FA001-AC4F-418D-AE19-62706E023703}">
                      <ahyp:hlinkClr val="tx"/>
                    </a:ext>
                  </a:extLst>
                </a:hlinkClick>
              </a:rPr>
              <a:t>cadena de caracteres</a:t>
            </a:r>
            <a:r>
              <a:rPr b="0" i="0" lang="es-419" sz="2000" u="none" cap="none" strike="noStrike">
                <a:solidFill>
                  <a:srgbClr val="000000"/>
                </a:solidFill>
                <a:highlight>
                  <a:srgbClr val="FFFFFF"/>
                </a:highlight>
                <a:latin typeface="Helvetica Neue Light"/>
                <a:ea typeface="Helvetica Neue Light"/>
                <a:cs typeface="Helvetica Neue Light"/>
                <a:sym typeface="Helvetica Neue Light"/>
              </a:rPr>
              <a:t>,</a:t>
            </a:r>
            <a:r>
              <a:rPr b="0" i="0" lang="es-419" sz="2000" u="none" cap="none" strike="noStrike">
                <a:solidFill>
                  <a:schemeClr val="dk1"/>
                </a:solidFill>
                <a:highlight>
                  <a:srgbClr val="FFFFFF"/>
                </a:highlight>
                <a:latin typeface="Helvetica Neue Light"/>
                <a:ea typeface="Helvetica Neue Light"/>
                <a:cs typeface="Helvetica Neue Light"/>
                <a:sym typeface="Helvetica Neue Light"/>
              </a:rPr>
              <a:t> ni HTML.</a:t>
            </a:r>
            <a:endParaRPr b="0" i="0" sz="2000" u="none" cap="none" strike="noStrike">
              <a:solidFill>
                <a:schemeClr val="dk1"/>
              </a:solidFill>
              <a:highlight>
                <a:srgbClr val="FFFFFF"/>
              </a:highlight>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2000"/>
              <a:buFont typeface="Arial"/>
              <a:buNone/>
            </a:pPr>
            <a:r>
              <a:t/>
            </a:r>
            <a:endParaRPr b="0" i="0" sz="2000" u="none" cap="none" strike="noStrike">
              <a:solidFill>
                <a:schemeClr val="dk1"/>
              </a:solidFill>
              <a:highlight>
                <a:srgbClr val="FFFFFF"/>
              </a:highlight>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2000"/>
              <a:buFont typeface="Arial"/>
              <a:buNone/>
            </a:pPr>
            <a:r>
              <a:t/>
            </a:r>
            <a:endParaRPr b="0" i="0" sz="2000" u="none" cap="none" strike="noStrike">
              <a:solidFill>
                <a:schemeClr val="dk1"/>
              </a:solidFill>
              <a:highlight>
                <a:srgbClr val="FFFFFF"/>
              </a:highlight>
              <a:latin typeface="Helvetica Neue Light"/>
              <a:ea typeface="Helvetica Neue Light"/>
              <a:cs typeface="Helvetica Neue Light"/>
              <a:sym typeface="Helvetica Neue Light"/>
            </a:endParaRPr>
          </a:p>
        </p:txBody>
      </p:sp>
      <p:pic>
        <p:nvPicPr>
          <p:cNvPr id="405" name="Google Shape;405;p75"/>
          <p:cNvPicPr preferRelativeResize="0"/>
          <p:nvPr/>
        </p:nvPicPr>
        <p:blipFill rotWithShape="1">
          <a:blip r:embed="rId5">
            <a:alphaModFix/>
          </a:blip>
          <a:srcRect b="0" l="0" r="0" t="0"/>
          <a:stretch/>
        </p:blipFill>
        <p:spPr>
          <a:xfrm>
            <a:off x="7567925" y="4659625"/>
            <a:ext cx="1186526" cy="330675"/>
          </a:xfrm>
          <a:prstGeom prst="rect">
            <a:avLst/>
          </a:prstGeom>
          <a:noFill/>
          <a:ln>
            <a:noFill/>
          </a:ln>
        </p:spPr>
      </p:pic>
      <p:pic>
        <p:nvPicPr>
          <p:cNvPr id="406" name="Google Shape;406;p75"/>
          <p:cNvPicPr preferRelativeResize="0"/>
          <p:nvPr/>
        </p:nvPicPr>
        <p:blipFill rotWithShape="1">
          <a:blip r:embed="rId6">
            <a:alphaModFix/>
          </a:blip>
          <a:srcRect b="0" l="0" r="0" t="0"/>
          <a:stretch/>
        </p:blipFill>
        <p:spPr>
          <a:xfrm>
            <a:off x="2919413" y="782775"/>
            <a:ext cx="3305175" cy="1381125"/>
          </a:xfrm>
          <a:prstGeom prst="rect">
            <a:avLst/>
          </a:prstGeom>
          <a:noFill/>
          <a:ln>
            <a:noFill/>
          </a:ln>
        </p:spPr>
      </p:pic>
      <p:sp>
        <p:nvSpPr>
          <p:cNvPr id="407" name="Google Shape;407;p75"/>
          <p:cNvSpPr txBox="1"/>
          <p:nvPr/>
        </p:nvSpPr>
        <p:spPr>
          <a:xfrm>
            <a:off x="3697975" y="2163900"/>
            <a:ext cx="2263500" cy="406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500"/>
              <a:buFont typeface="Arial"/>
              <a:buNone/>
            </a:pPr>
            <a:r>
              <a:rPr b="1" i="0" lang="es-419" sz="2500" u="none" cap="none" strike="noStrike">
                <a:solidFill>
                  <a:srgbClr val="000000"/>
                </a:solidFill>
                <a:latin typeface="Helvetica Neue"/>
                <a:ea typeface="Helvetica Neue"/>
                <a:cs typeface="Helvetica Neue"/>
                <a:sym typeface="Helvetica Neue"/>
              </a:rPr>
              <a:t>j</a:t>
            </a:r>
            <a:r>
              <a:rPr b="0" i="0" lang="es-419" sz="2500" u="none" cap="none" strike="noStrike">
                <a:solidFill>
                  <a:srgbClr val="000000"/>
                </a:solidFill>
                <a:latin typeface="Helvetica Neue Light"/>
                <a:ea typeface="Helvetica Neue Light"/>
                <a:cs typeface="Helvetica Neue Light"/>
                <a:sym typeface="Helvetica Neue Light"/>
              </a:rPr>
              <a:t>ava</a:t>
            </a:r>
            <a:r>
              <a:rPr b="1" i="0" lang="es-419" sz="2500" u="none" cap="none" strike="noStrike">
                <a:solidFill>
                  <a:srgbClr val="000000"/>
                </a:solidFill>
                <a:latin typeface="Helvetica Neue"/>
                <a:ea typeface="Helvetica Neue"/>
                <a:cs typeface="Helvetica Neue"/>
                <a:sym typeface="Helvetica Neue"/>
              </a:rPr>
              <a:t>s</a:t>
            </a:r>
            <a:r>
              <a:rPr b="0" i="0" lang="es-419" sz="2500" u="none" cap="none" strike="noStrike">
                <a:solidFill>
                  <a:srgbClr val="000000"/>
                </a:solidFill>
                <a:latin typeface="Helvetica Neue Light"/>
                <a:ea typeface="Helvetica Neue Light"/>
                <a:cs typeface="Helvetica Neue Light"/>
                <a:sym typeface="Helvetica Neue Light"/>
              </a:rPr>
              <a:t>cript </a:t>
            </a:r>
            <a:r>
              <a:rPr b="1" i="0" lang="es-419" sz="2500" u="none" cap="none" strike="noStrike">
                <a:solidFill>
                  <a:srgbClr val="000000"/>
                </a:solidFill>
                <a:latin typeface="Helvetica Neue"/>
                <a:ea typeface="Helvetica Neue"/>
                <a:cs typeface="Helvetica Neue"/>
                <a:sym typeface="Helvetica Neue"/>
              </a:rPr>
              <a:t>x</a:t>
            </a:r>
            <a:r>
              <a:rPr b="0" i="0" lang="es-419" sz="2500" u="none" cap="none" strike="noStrike">
                <a:solidFill>
                  <a:srgbClr val="000000"/>
                </a:solidFill>
                <a:latin typeface="Helvetica Neue Light"/>
                <a:ea typeface="Helvetica Neue Light"/>
                <a:cs typeface="Helvetica Neue Light"/>
                <a:sym typeface="Helvetica Neue Light"/>
              </a:rPr>
              <a:t>ml</a:t>
            </a:r>
            <a:endParaRPr b="0" i="0" sz="2500" u="none" cap="none" strike="noStrike">
              <a:solidFill>
                <a:srgbClr val="000000"/>
              </a:solidFill>
              <a:latin typeface="Helvetica Neue Light"/>
              <a:ea typeface="Helvetica Neue Light"/>
              <a:cs typeface="Helvetica Neue Light"/>
              <a:sym typeface="Helvetica Neue Ligh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EFAB"/>
        </a:solidFill>
      </p:bgPr>
    </p:bg>
    <p:spTree>
      <p:nvGrpSpPr>
        <p:cNvPr id="167" name="Shape 167"/>
        <p:cNvGrpSpPr/>
        <p:nvPr/>
      </p:nvGrpSpPr>
      <p:grpSpPr>
        <a:xfrm>
          <a:off x="0" y="0"/>
          <a:ext cx="0" cy="0"/>
          <a:chOff x="0" y="0"/>
          <a:chExt cx="0" cy="0"/>
        </a:xfrm>
      </p:grpSpPr>
      <p:pic>
        <p:nvPicPr>
          <p:cNvPr id="168" name="Google Shape;168;p40"/>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169" name="Google Shape;169;p40"/>
          <p:cNvSpPr txBox="1"/>
          <p:nvPr/>
        </p:nvSpPr>
        <p:spPr>
          <a:xfrm>
            <a:off x="2039325" y="2077200"/>
            <a:ext cx="5073300" cy="9891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3000"/>
              <a:buFont typeface="Arial"/>
              <a:buNone/>
            </a:pPr>
            <a:r>
              <a:rPr b="0" i="1" lang="es-419" sz="3000" u="none" cap="none" strike="noStrike">
                <a:solidFill>
                  <a:srgbClr val="000000"/>
                </a:solidFill>
                <a:latin typeface="Anton"/>
                <a:ea typeface="Anton"/>
                <a:cs typeface="Anton"/>
                <a:sym typeface="Anton"/>
              </a:rPr>
              <a:t>MOMENTO DE EXPOSICIÓN DOCENTE</a:t>
            </a:r>
            <a:endParaRPr b="0" i="1" sz="3000" u="none" cap="none" strike="noStrike">
              <a:solidFill>
                <a:srgbClr val="000000"/>
              </a:solidFill>
              <a:latin typeface="Anton"/>
              <a:ea typeface="Anton"/>
              <a:cs typeface="Anton"/>
              <a:sym typeface="Anton"/>
            </a:endParaRPr>
          </a:p>
        </p:txBody>
      </p:sp>
      <p:pic>
        <p:nvPicPr>
          <p:cNvPr id="170" name="Google Shape;170;p40"/>
          <p:cNvPicPr preferRelativeResize="0"/>
          <p:nvPr/>
        </p:nvPicPr>
        <p:blipFill rotWithShape="1">
          <a:blip r:embed="rId4">
            <a:alphaModFix/>
          </a:blip>
          <a:srcRect b="0" l="0" r="0" t="0"/>
          <a:stretch/>
        </p:blipFill>
        <p:spPr>
          <a:xfrm>
            <a:off x="3978725" y="701387"/>
            <a:ext cx="1186525" cy="118652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sp>
        <p:nvSpPr>
          <p:cNvPr id="412" name="Google Shape;412;p76"/>
          <p:cNvSpPr txBox="1"/>
          <p:nvPr/>
        </p:nvSpPr>
        <p:spPr>
          <a:xfrm>
            <a:off x="470850" y="474000"/>
            <a:ext cx="3867000" cy="41955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100"/>
              <a:buFont typeface="Arial"/>
              <a:buNone/>
            </a:pPr>
            <a:r>
              <a:rPr b="0" i="0" lang="es-419" sz="2000" u="none" cap="none" strike="noStrike">
                <a:solidFill>
                  <a:schemeClr val="dk1"/>
                </a:solidFill>
                <a:highlight>
                  <a:srgbClr val="E0FF00"/>
                </a:highlight>
                <a:latin typeface="Helvetica Neue Light"/>
                <a:ea typeface="Helvetica Neue Light"/>
                <a:cs typeface="Helvetica Neue Light"/>
                <a:sym typeface="Helvetica Neue Light"/>
              </a:rPr>
              <a:t>JSX es una extensión de Javascript, no de React. </a:t>
            </a:r>
            <a:endParaRPr b="0" i="0" sz="2000" u="none" cap="none" strike="noStrike">
              <a:solidFill>
                <a:schemeClr val="dk1"/>
              </a:solidFill>
              <a:highlight>
                <a:srgbClr val="E0FF00"/>
              </a:highlight>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chemeClr val="dk1"/>
              </a:buClr>
              <a:buSzPts val="1100"/>
              <a:buFont typeface="Arial"/>
              <a:buNone/>
            </a:pPr>
            <a:r>
              <a:t/>
            </a:r>
            <a:endParaRPr b="0" i="0" sz="2000" u="none" cap="none" strike="noStrike">
              <a:solidFill>
                <a:schemeClr val="dk1"/>
              </a:solidFill>
              <a:highlight>
                <a:srgbClr val="FFFFFF"/>
              </a:highlight>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chemeClr val="dk1"/>
              </a:buClr>
              <a:buSzPts val="1100"/>
              <a:buFont typeface="Arial"/>
              <a:buNone/>
            </a:pPr>
            <a:r>
              <a:rPr b="0" i="0" lang="es-419" sz="2000" u="none" cap="none" strike="noStrike">
                <a:solidFill>
                  <a:schemeClr val="dk1"/>
                </a:solidFill>
                <a:highlight>
                  <a:srgbClr val="FFFFFF"/>
                </a:highlight>
                <a:latin typeface="Helvetica Neue Light"/>
                <a:ea typeface="Helvetica Neue Light"/>
                <a:cs typeface="Helvetica Neue Light"/>
                <a:sym typeface="Helvetica Neue Light"/>
              </a:rPr>
              <a:t>Esto significa que </a:t>
            </a:r>
            <a:r>
              <a:rPr b="1" i="0" lang="es-419" sz="2000" u="none" cap="none" strike="noStrike">
                <a:solidFill>
                  <a:schemeClr val="dk1"/>
                </a:solidFill>
                <a:highlight>
                  <a:srgbClr val="FFFFFF"/>
                </a:highlight>
                <a:latin typeface="Helvetica Neue"/>
                <a:ea typeface="Helvetica Neue"/>
                <a:cs typeface="Helvetica Neue"/>
                <a:sym typeface="Helvetica Neue"/>
              </a:rPr>
              <a:t>no hay obligación de utilizarlo</a:t>
            </a:r>
            <a:r>
              <a:rPr b="0" i="0" lang="es-419" sz="2000" u="none" cap="none" strike="noStrike">
                <a:solidFill>
                  <a:schemeClr val="dk1"/>
                </a:solidFill>
                <a:highlight>
                  <a:srgbClr val="FFFFFF"/>
                </a:highlight>
                <a:latin typeface="Helvetica Neue Light"/>
                <a:ea typeface="Helvetica Neue Light"/>
                <a:cs typeface="Helvetica Neue Light"/>
                <a:sym typeface="Helvetica Neue Light"/>
              </a:rPr>
              <a:t>, pero </a:t>
            </a:r>
            <a:r>
              <a:rPr b="1" i="0" lang="es-419" sz="2000" u="none" cap="none" strike="noStrike">
                <a:solidFill>
                  <a:schemeClr val="dk1"/>
                </a:solidFill>
                <a:highlight>
                  <a:srgbClr val="FFFFFF"/>
                </a:highlight>
                <a:latin typeface="Helvetica Neue"/>
                <a:ea typeface="Helvetica Neue"/>
                <a:cs typeface="Helvetica Neue"/>
                <a:sym typeface="Helvetica Neue"/>
              </a:rPr>
              <a:t>es recomendado </a:t>
            </a:r>
            <a:r>
              <a:rPr b="0" i="0" lang="es-419" sz="2000" u="none" cap="none" strike="noStrike">
                <a:solidFill>
                  <a:schemeClr val="dk1"/>
                </a:solidFill>
                <a:highlight>
                  <a:srgbClr val="FFFFFF"/>
                </a:highlight>
                <a:latin typeface="Helvetica Neue Light"/>
                <a:ea typeface="Helvetica Neue Light"/>
                <a:cs typeface="Helvetica Neue Light"/>
                <a:sym typeface="Helvetica Neue Light"/>
              </a:rPr>
              <a:t>en el sitio web oficial de React. </a:t>
            </a:r>
            <a:endParaRPr b="0" i="0" sz="2000" u="none" cap="none" strike="noStrike">
              <a:solidFill>
                <a:schemeClr val="dk1"/>
              </a:solidFill>
              <a:highlight>
                <a:schemeClr val="lt1"/>
              </a:highlight>
              <a:latin typeface="Helvetica Neue Light"/>
              <a:ea typeface="Helvetica Neue Light"/>
              <a:cs typeface="Helvetica Neue Light"/>
              <a:sym typeface="Helvetica Neue Light"/>
            </a:endParaRPr>
          </a:p>
        </p:txBody>
      </p:sp>
      <p:pic>
        <p:nvPicPr>
          <p:cNvPr id="413" name="Google Shape;413;p76"/>
          <p:cNvPicPr preferRelativeResize="0"/>
          <p:nvPr/>
        </p:nvPicPr>
        <p:blipFill rotWithShape="1">
          <a:blip r:embed="rId3">
            <a:alphaModFix/>
          </a:blip>
          <a:srcRect b="0" l="0" r="0" t="0"/>
          <a:stretch/>
        </p:blipFill>
        <p:spPr>
          <a:xfrm>
            <a:off x="5001350" y="1443300"/>
            <a:ext cx="3129425" cy="22569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FF00"/>
            </a:gs>
            <a:gs pos="100000">
              <a:srgbClr val="3CEFAB"/>
            </a:gs>
          </a:gsLst>
          <a:lin ang="10800025" scaled="0"/>
        </a:gradFill>
      </p:bgPr>
    </p:bg>
    <p:spTree>
      <p:nvGrpSpPr>
        <p:cNvPr id="417" name="Shape 417"/>
        <p:cNvGrpSpPr/>
        <p:nvPr/>
      </p:nvGrpSpPr>
      <p:grpSpPr>
        <a:xfrm>
          <a:off x="0" y="0"/>
          <a:ext cx="0" cy="0"/>
          <a:chOff x="0" y="0"/>
          <a:chExt cx="0" cy="0"/>
        </a:xfrm>
      </p:grpSpPr>
      <p:sp>
        <p:nvSpPr>
          <p:cNvPr id="418" name="Google Shape;418;p77"/>
          <p:cNvSpPr txBox="1"/>
          <p:nvPr/>
        </p:nvSpPr>
        <p:spPr>
          <a:xfrm>
            <a:off x="2187450" y="2077200"/>
            <a:ext cx="47691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419" sz="3600" u="none" cap="none" strike="noStrike">
                <a:solidFill>
                  <a:srgbClr val="000000"/>
                </a:solidFill>
                <a:latin typeface="Anton"/>
                <a:ea typeface="Anton"/>
                <a:cs typeface="Anton"/>
                <a:sym typeface="Anton"/>
              </a:rPr>
              <a:t>FUNCIONAMIENTO Y CARACTERÍSTICAS</a:t>
            </a:r>
            <a:endParaRPr b="0" i="1" sz="3600" u="none" cap="none" strike="noStrike">
              <a:solidFill>
                <a:srgbClr val="000000"/>
              </a:solidFill>
              <a:latin typeface="Anton"/>
              <a:ea typeface="Anton"/>
              <a:cs typeface="Anton"/>
              <a:sym typeface="Anton"/>
            </a:endParaRPr>
          </a:p>
        </p:txBody>
      </p:sp>
      <p:pic>
        <p:nvPicPr>
          <p:cNvPr id="419" name="Google Shape;419;p77"/>
          <p:cNvPicPr preferRelativeResize="0"/>
          <p:nvPr/>
        </p:nvPicPr>
        <p:blipFill rotWithShape="1">
          <a:blip r:embed="rId3">
            <a:alphaModFix/>
          </a:blip>
          <a:srcRect b="0" l="0" r="0" t="0"/>
          <a:stretch/>
        </p:blipFill>
        <p:spPr>
          <a:xfrm>
            <a:off x="7446150" y="4444700"/>
            <a:ext cx="1186526" cy="33067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pic>
        <p:nvPicPr>
          <p:cNvPr id="424" name="Google Shape;424;p78"/>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425" name="Google Shape;425;p78"/>
          <p:cNvSpPr txBox="1"/>
          <p:nvPr/>
        </p:nvSpPr>
        <p:spPr>
          <a:xfrm>
            <a:off x="408900" y="1680638"/>
            <a:ext cx="3006000" cy="815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0" i="0" lang="es-419" sz="2000" u="none" cap="none" strike="noStrike">
                <a:solidFill>
                  <a:schemeClr val="dk1"/>
                </a:solidFill>
                <a:highlight>
                  <a:srgbClr val="E0FF00"/>
                </a:highlight>
                <a:latin typeface="Helvetica Neue Light"/>
                <a:ea typeface="Helvetica Neue Light"/>
                <a:cs typeface="Helvetica Neue Light"/>
                <a:sym typeface="Helvetica Neue Light"/>
              </a:rPr>
              <a:t>JSX se transforma en código JavaScript.</a:t>
            </a:r>
            <a:endParaRPr b="0" i="0" sz="2000" u="none" cap="none" strike="noStrike">
              <a:solidFill>
                <a:schemeClr val="dk1"/>
              </a:solidFill>
              <a:highlight>
                <a:srgbClr val="E0FF00"/>
              </a:highlight>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chemeClr val="dk1"/>
              </a:buClr>
              <a:buSzPts val="1100"/>
              <a:buFont typeface="Arial"/>
              <a:buNone/>
            </a:pPr>
            <a:r>
              <a:t/>
            </a:r>
            <a:endParaRPr b="0" i="0" sz="20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Helvetica Neue Light"/>
              <a:ea typeface="Helvetica Neue Light"/>
              <a:cs typeface="Helvetica Neue Light"/>
              <a:sym typeface="Helvetica Neue Light"/>
            </a:endParaRPr>
          </a:p>
        </p:txBody>
      </p:sp>
      <p:pic>
        <p:nvPicPr>
          <p:cNvPr id="426" name="Google Shape;426;p78"/>
          <p:cNvPicPr preferRelativeResize="0"/>
          <p:nvPr/>
        </p:nvPicPr>
        <p:blipFill rotWithShape="1">
          <a:blip r:embed="rId4">
            <a:alphaModFix/>
          </a:blip>
          <a:srcRect b="0" l="3151" r="8327" t="0"/>
          <a:stretch/>
        </p:blipFill>
        <p:spPr>
          <a:xfrm>
            <a:off x="3280023" y="1536400"/>
            <a:ext cx="5550203" cy="1439725"/>
          </a:xfrm>
          <a:prstGeom prst="rect">
            <a:avLst/>
          </a:prstGeom>
          <a:noFill/>
          <a:ln>
            <a:noFill/>
          </a:ln>
        </p:spPr>
      </p:pic>
      <p:sp>
        <p:nvSpPr>
          <p:cNvPr id="427" name="Google Shape;427;p78"/>
          <p:cNvSpPr txBox="1"/>
          <p:nvPr/>
        </p:nvSpPr>
        <p:spPr>
          <a:xfrm>
            <a:off x="2187450" y="379225"/>
            <a:ext cx="47691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1" lang="es-419" sz="3000" u="none" cap="none" strike="noStrike">
                <a:solidFill>
                  <a:srgbClr val="000000"/>
                </a:solidFill>
                <a:latin typeface="Anton"/>
                <a:ea typeface="Anton"/>
                <a:cs typeface="Anton"/>
                <a:sym typeface="Anton"/>
              </a:rPr>
              <a:t>¿CÓMO FUNCIONA?</a:t>
            </a:r>
            <a:endParaRPr b="0" i="1" sz="3000" u="none" cap="none" strike="noStrike">
              <a:solidFill>
                <a:srgbClr val="000000"/>
              </a:solidFill>
              <a:latin typeface="Anton"/>
              <a:ea typeface="Anton"/>
              <a:cs typeface="Anton"/>
              <a:sym typeface="Anton"/>
            </a:endParaRPr>
          </a:p>
        </p:txBody>
      </p:sp>
      <p:sp>
        <p:nvSpPr>
          <p:cNvPr id="428" name="Google Shape;428;p78"/>
          <p:cNvSpPr txBox="1"/>
          <p:nvPr/>
        </p:nvSpPr>
        <p:spPr>
          <a:xfrm>
            <a:off x="408900" y="2495750"/>
            <a:ext cx="8466000" cy="238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t/>
            </a:r>
            <a:endParaRPr b="0" i="0" sz="20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chemeClr val="dk1"/>
              </a:buClr>
              <a:buSzPts val="1100"/>
              <a:buFont typeface="Arial"/>
              <a:buNone/>
            </a:pPr>
            <a:r>
              <a:t/>
            </a:r>
            <a:endParaRPr b="0" i="0" sz="2000" u="none" cap="none" strike="noStrike">
              <a:solidFill>
                <a:schemeClr val="dk1"/>
              </a:solidFill>
              <a:latin typeface="Helvetica Neue Light"/>
              <a:ea typeface="Helvetica Neue Light"/>
              <a:cs typeface="Helvetica Neue Light"/>
              <a:sym typeface="Helvetica Neue Light"/>
            </a:endParaRPr>
          </a:p>
          <a:p>
            <a:pPr indent="0" lvl="0" marL="0" marR="0" rtl="0" algn="ctr">
              <a:lnSpc>
                <a:spcPct val="100000"/>
              </a:lnSpc>
              <a:spcBef>
                <a:spcPts val="0"/>
              </a:spcBef>
              <a:spcAft>
                <a:spcPts val="0"/>
              </a:spcAft>
              <a:buClr>
                <a:schemeClr val="dk1"/>
              </a:buClr>
              <a:buSzPts val="1100"/>
              <a:buFont typeface="Arial"/>
              <a:buNone/>
            </a:pPr>
            <a:r>
              <a:rPr b="0" i="0" lang="es-419" sz="2000" u="none" cap="none" strike="noStrike">
                <a:solidFill>
                  <a:schemeClr val="dk1"/>
                </a:solidFill>
                <a:latin typeface="Helvetica Neue Light"/>
                <a:ea typeface="Helvetica Neue Light"/>
                <a:cs typeface="Helvetica Neue Light"/>
                <a:sym typeface="Helvetica Neue Light"/>
              </a:rPr>
              <a:t>Esto nos da algunas ventajas, como ver errores en tiempo de compilación, asignar variables, retornar métodos, etc.</a:t>
            </a:r>
            <a:endParaRPr b="0" i="0" sz="20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chemeClr val="dk1"/>
              </a:buClr>
              <a:buSzPts val="1100"/>
              <a:buFont typeface="Arial"/>
              <a:buNone/>
            </a:pPr>
            <a:r>
              <a:t/>
            </a:r>
            <a:endParaRPr b="0" i="0" sz="20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chemeClr val="dk1"/>
              </a:buClr>
              <a:buSzPts val="1100"/>
              <a:buFont typeface="Arial"/>
              <a:buNone/>
            </a:pPr>
            <a:r>
              <a:t/>
            </a:r>
            <a:endParaRPr b="0" i="0" sz="20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chemeClr val="dk1"/>
              </a:buClr>
              <a:buSzPts val="1100"/>
              <a:buFont typeface="Arial"/>
              <a:buNone/>
            </a:pPr>
            <a:r>
              <a:t/>
            </a:r>
            <a:endParaRPr b="0" i="0" sz="20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Helvetica Neue Light"/>
              <a:ea typeface="Helvetica Neue Light"/>
              <a:cs typeface="Helvetica Neue Light"/>
              <a:sym typeface="Helvetica Neue Light"/>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 name="Shape 432"/>
        <p:cNvGrpSpPr/>
        <p:nvPr/>
      </p:nvGrpSpPr>
      <p:grpSpPr>
        <a:xfrm>
          <a:off x="0" y="0"/>
          <a:ext cx="0" cy="0"/>
          <a:chOff x="0" y="0"/>
          <a:chExt cx="0" cy="0"/>
        </a:xfrm>
      </p:grpSpPr>
      <p:pic>
        <p:nvPicPr>
          <p:cNvPr id="433" name="Google Shape;433;p79"/>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434" name="Google Shape;434;p79"/>
          <p:cNvSpPr txBox="1"/>
          <p:nvPr/>
        </p:nvSpPr>
        <p:spPr>
          <a:xfrm>
            <a:off x="496900" y="1368325"/>
            <a:ext cx="4254600" cy="3136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0" i="0" lang="es-419" sz="2000" u="none" cap="none" strike="noStrike">
                <a:solidFill>
                  <a:schemeClr val="dk1"/>
                </a:solidFill>
                <a:latin typeface="Helvetica Neue Light"/>
                <a:ea typeface="Helvetica Neue Light"/>
                <a:cs typeface="Helvetica Neue Light"/>
                <a:sym typeface="Helvetica Neue Light"/>
              </a:rPr>
              <a:t>Es posible definir y utilizar estilos inline en JSX, solo necesitamos convertirlos por convención:</a:t>
            </a:r>
            <a:endParaRPr b="0" i="0" sz="20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chemeClr val="dk1"/>
              </a:buClr>
              <a:buSzPts val="1100"/>
              <a:buFont typeface="Arial"/>
              <a:buNone/>
            </a:pPr>
            <a:r>
              <a:t/>
            </a:r>
            <a:endParaRPr b="0" i="0" sz="20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chemeClr val="dk1"/>
              </a:buClr>
              <a:buSzPts val="1100"/>
              <a:buFont typeface="Arial"/>
              <a:buNone/>
            </a:pPr>
            <a:r>
              <a:rPr b="0" i="1" lang="es-419" sz="1800" u="none" cap="none" strike="noStrike">
                <a:solidFill>
                  <a:schemeClr val="dk1"/>
                </a:solidFill>
                <a:highlight>
                  <a:srgbClr val="E0FF00"/>
                </a:highlight>
                <a:latin typeface="Helvetica Neue Light"/>
                <a:ea typeface="Helvetica Neue Light"/>
                <a:cs typeface="Helvetica Neue Light"/>
                <a:sym typeface="Helvetica Neue Light"/>
              </a:rPr>
              <a:t>border-color =&gt; borderColor</a:t>
            </a:r>
            <a:endParaRPr b="0" i="1" sz="1800" u="none" cap="none" strike="noStrike">
              <a:solidFill>
                <a:schemeClr val="dk1"/>
              </a:solidFill>
              <a:highlight>
                <a:srgbClr val="E0FF00"/>
              </a:highlight>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chemeClr val="dk1"/>
              </a:buClr>
              <a:buSzPts val="1100"/>
              <a:buFont typeface="Arial"/>
              <a:buNone/>
            </a:pPr>
            <a:r>
              <a:rPr b="0" i="1" lang="es-419" sz="1800" u="none" cap="none" strike="noStrike">
                <a:solidFill>
                  <a:schemeClr val="dk1"/>
                </a:solidFill>
                <a:highlight>
                  <a:srgbClr val="E0FF00"/>
                </a:highlight>
                <a:latin typeface="Helvetica Neue Light"/>
                <a:ea typeface="Helvetica Neue Light"/>
                <a:cs typeface="Helvetica Neue Light"/>
                <a:sym typeface="Helvetica Neue Light"/>
              </a:rPr>
              <a:t>padding-top =&gt; paddingTop</a:t>
            </a:r>
            <a:endParaRPr b="0" i="1" sz="1800" u="none" cap="none" strike="noStrike">
              <a:solidFill>
                <a:schemeClr val="dk1"/>
              </a:solidFill>
              <a:highlight>
                <a:srgbClr val="E0FF00"/>
              </a:highlight>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chemeClr val="dk1"/>
              </a:buClr>
              <a:buSzPts val="1100"/>
              <a:buFont typeface="Arial"/>
              <a:buNone/>
            </a:pPr>
            <a:r>
              <a:rPr b="0" i="1" lang="es-419" sz="1800" u="none" cap="none" strike="noStrike">
                <a:solidFill>
                  <a:schemeClr val="dk1"/>
                </a:solidFill>
                <a:highlight>
                  <a:srgbClr val="E0FF00"/>
                </a:highlight>
                <a:latin typeface="Helvetica Neue Light"/>
                <a:ea typeface="Helvetica Neue Light"/>
                <a:cs typeface="Helvetica Neue Light"/>
                <a:sym typeface="Helvetica Neue Light"/>
              </a:rPr>
              <a:t>‘10px’ =&gt; 10</a:t>
            </a:r>
            <a:r>
              <a:rPr b="0" i="0" lang="es-419" sz="2000" u="none" cap="none" strike="noStrike">
                <a:solidFill>
                  <a:schemeClr val="dk1"/>
                </a:solidFill>
                <a:latin typeface="Helvetica Neue Light"/>
                <a:ea typeface="Helvetica Neue Light"/>
                <a:cs typeface="Helvetica Neue Light"/>
                <a:sym typeface="Helvetica Neue Light"/>
              </a:rPr>
              <a:t> (no es necesario el px)</a:t>
            </a:r>
            <a:br>
              <a:rPr b="0" i="0" lang="es-419" sz="2000" u="none" cap="none" strike="noStrike">
                <a:solidFill>
                  <a:schemeClr val="dk1"/>
                </a:solidFill>
                <a:latin typeface="Helvetica Neue Light"/>
                <a:ea typeface="Helvetica Neue Light"/>
                <a:cs typeface="Helvetica Neue Light"/>
                <a:sym typeface="Helvetica Neue Light"/>
              </a:rPr>
            </a:br>
            <a:endParaRPr b="0" i="0" sz="20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chemeClr val="dk1"/>
              </a:buClr>
              <a:buSzPts val="1100"/>
              <a:buFont typeface="Arial"/>
              <a:buNone/>
            </a:pPr>
            <a:r>
              <a:t/>
            </a:r>
            <a:endParaRPr b="0" i="0" sz="20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Helvetica Neue Light"/>
              <a:ea typeface="Helvetica Neue Light"/>
              <a:cs typeface="Helvetica Neue Light"/>
              <a:sym typeface="Helvetica Neue Light"/>
            </a:endParaRPr>
          </a:p>
        </p:txBody>
      </p:sp>
      <p:pic>
        <p:nvPicPr>
          <p:cNvPr id="435" name="Google Shape;435;p79"/>
          <p:cNvPicPr preferRelativeResize="0"/>
          <p:nvPr/>
        </p:nvPicPr>
        <p:blipFill rotWithShape="1">
          <a:blip r:embed="rId4">
            <a:alphaModFix/>
          </a:blip>
          <a:srcRect b="0" l="0" r="0" t="0"/>
          <a:stretch/>
        </p:blipFill>
        <p:spPr>
          <a:xfrm>
            <a:off x="4844863" y="1368325"/>
            <a:ext cx="3407650" cy="1774650"/>
          </a:xfrm>
          <a:prstGeom prst="rect">
            <a:avLst/>
          </a:prstGeom>
          <a:noFill/>
          <a:ln>
            <a:noFill/>
          </a:ln>
        </p:spPr>
      </p:pic>
      <p:sp>
        <p:nvSpPr>
          <p:cNvPr id="436" name="Google Shape;436;p79"/>
          <p:cNvSpPr txBox="1"/>
          <p:nvPr/>
        </p:nvSpPr>
        <p:spPr>
          <a:xfrm>
            <a:off x="2187450" y="379225"/>
            <a:ext cx="47691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1" lang="es-419" sz="3000" u="none" cap="none" strike="noStrike">
                <a:solidFill>
                  <a:srgbClr val="000000"/>
                </a:solidFill>
                <a:latin typeface="Anton"/>
                <a:ea typeface="Anton"/>
                <a:cs typeface="Anton"/>
                <a:sym typeface="Anton"/>
              </a:rPr>
              <a:t>STYLING EN JSX</a:t>
            </a:r>
            <a:endParaRPr b="0" i="1" sz="3000" u="none" cap="none" strike="noStrike">
              <a:solidFill>
                <a:srgbClr val="000000"/>
              </a:solidFill>
              <a:latin typeface="Anton"/>
              <a:ea typeface="Anton"/>
              <a:cs typeface="Anton"/>
              <a:sym typeface="Anton"/>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pic>
        <p:nvPicPr>
          <p:cNvPr id="441" name="Google Shape;441;p80"/>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442" name="Google Shape;442;p80"/>
          <p:cNvSpPr txBox="1"/>
          <p:nvPr/>
        </p:nvSpPr>
        <p:spPr>
          <a:xfrm>
            <a:off x="504900" y="1368325"/>
            <a:ext cx="7944300" cy="3136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b="0" i="0" lang="es-419" sz="2000" u="none" cap="none" strike="noStrike">
                <a:solidFill>
                  <a:schemeClr val="dk1"/>
                </a:solidFill>
                <a:latin typeface="Helvetica Neue Light"/>
                <a:ea typeface="Helvetica Neue Light"/>
                <a:cs typeface="Helvetica Neue Light"/>
                <a:sym typeface="Helvetica Neue Light"/>
              </a:rPr>
              <a:t>Los mismos estilos se pueden configurar </a:t>
            </a:r>
            <a:r>
              <a:rPr b="1" i="0" lang="es-419" sz="2000" u="none" cap="none" strike="noStrike">
                <a:solidFill>
                  <a:schemeClr val="dk1"/>
                </a:solidFill>
                <a:latin typeface="Helvetica Neue"/>
                <a:ea typeface="Helvetica Neue"/>
                <a:cs typeface="Helvetica Neue"/>
                <a:sym typeface="Helvetica Neue"/>
              </a:rPr>
              <a:t>inline</a:t>
            </a:r>
            <a:r>
              <a:rPr b="0" i="0" lang="es-419" sz="2000" u="none" cap="none" strike="noStrike">
                <a:solidFill>
                  <a:schemeClr val="dk1"/>
                </a:solidFill>
                <a:latin typeface="Helvetica Neue Light"/>
                <a:ea typeface="Helvetica Neue Light"/>
                <a:cs typeface="Helvetica Neue Light"/>
                <a:sym typeface="Helvetica Neue Light"/>
              </a:rPr>
              <a:t> en JSX, solo necesitamos usar doble llave {{ }},</a:t>
            </a:r>
            <a:endParaRPr b="0" i="0" sz="2000" u="none" cap="none" strike="noStrike">
              <a:solidFill>
                <a:schemeClr val="dk1"/>
              </a:solidFill>
              <a:latin typeface="Helvetica Neue Light"/>
              <a:ea typeface="Helvetica Neue Light"/>
              <a:cs typeface="Helvetica Neue Light"/>
              <a:sym typeface="Helvetica Neue Light"/>
            </a:endParaRPr>
          </a:p>
          <a:p>
            <a:pPr indent="-355600" lvl="0" marL="457200" marR="0" rtl="0" algn="l">
              <a:lnSpc>
                <a:spcPct val="100000"/>
              </a:lnSpc>
              <a:spcBef>
                <a:spcPts val="0"/>
              </a:spcBef>
              <a:spcAft>
                <a:spcPts val="0"/>
              </a:spcAft>
              <a:buClr>
                <a:srgbClr val="3CEFAB"/>
              </a:buClr>
              <a:buSzPts val="2000"/>
              <a:buFont typeface="Helvetica Neue Light"/>
              <a:buChar char="●"/>
            </a:pPr>
            <a:r>
              <a:rPr b="0" i="0" lang="es-419" sz="2000" u="none" cap="none" strike="noStrike">
                <a:solidFill>
                  <a:schemeClr val="dk1"/>
                </a:solidFill>
                <a:latin typeface="Helvetica Neue Light"/>
                <a:ea typeface="Helvetica Neue Light"/>
                <a:cs typeface="Helvetica Neue Light"/>
                <a:sym typeface="Helvetica Neue Light"/>
              </a:rPr>
              <a:t>La </a:t>
            </a:r>
            <a:r>
              <a:rPr b="1" i="0" lang="es-419" sz="2000" u="none" cap="none" strike="noStrike">
                <a:solidFill>
                  <a:schemeClr val="dk1"/>
                </a:solidFill>
                <a:latin typeface="Helvetica Neue"/>
                <a:ea typeface="Helvetica Neue"/>
                <a:cs typeface="Helvetica Neue"/>
                <a:sym typeface="Helvetica Neue"/>
              </a:rPr>
              <a:t>primera</a:t>
            </a:r>
            <a:r>
              <a:rPr b="0" i="0" lang="es-419" sz="2000" u="none" cap="none" strike="noStrike">
                <a:solidFill>
                  <a:schemeClr val="dk1"/>
                </a:solidFill>
                <a:latin typeface="Helvetica Neue Light"/>
                <a:ea typeface="Helvetica Neue Light"/>
                <a:cs typeface="Helvetica Neue Light"/>
                <a:sym typeface="Helvetica Neue Light"/>
              </a:rPr>
              <a:t> llave para avisar que se agregará </a:t>
            </a:r>
            <a:r>
              <a:rPr b="1" i="0" lang="es-419" sz="2000" u="none" cap="none" strike="noStrike">
                <a:solidFill>
                  <a:schemeClr val="dk1"/>
                </a:solidFill>
                <a:latin typeface="Helvetica Neue"/>
                <a:ea typeface="Helvetica Neue"/>
                <a:cs typeface="Helvetica Neue"/>
                <a:sym typeface="Helvetica Neue"/>
              </a:rPr>
              <a:t>un objeto</a:t>
            </a:r>
            <a:r>
              <a:rPr b="0" i="0" lang="es-419" sz="2000" u="none" cap="none" strike="noStrike">
                <a:solidFill>
                  <a:schemeClr val="dk1"/>
                </a:solidFill>
                <a:latin typeface="Helvetica Neue Light"/>
                <a:ea typeface="Helvetica Neue Light"/>
                <a:cs typeface="Helvetica Neue Light"/>
                <a:sym typeface="Helvetica Neue Light"/>
              </a:rPr>
              <a:t> en </a:t>
            </a:r>
            <a:r>
              <a:rPr b="1" i="0" lang="es-419" sz="2000" u="none" cap="none" strike="noStrike">
                <a:solidFill>
                  <a:schemeClr val="dk1"/>
                </a:solidFill>
                <a:latin typeface="Helvetica Neue"/>
                <a:ea typeface="Helvetica Neue"/>
                <a:cs typeface="Helvetica Neue"/>
                <a:sym typeface="Helvetica Neue"/>
              </a:rPr>
              <a:t>js.</a:t>
            </a:r>
            <a:endParaRPr b="1" i="0" sz="2000" u="none" cap="none" strike="noStrike">
              <a:solidFill>
                <a:schemeClr val="dk1"/>
              </a:solidFill>
              <a:latin typeface="Helvetica Neue"/>
              <a:ea typeface="Helvetica Neue"/>
              <a:cs typeface="Helvetica Neue"/>
              <a:sym typeface="Helvetica Neue"/>
            </a:endParaRPr>
          </a:p>
          <a:p>
            <a:pPr indent="-355600" lvl="0" marL="457200" marR="0" rtl="0" algn="l">
              <a:lnSpc>
                <a:spcPct val="100000"/>
              </a:lnSpc>
              <a:spcBef>
                <a:spcPts val="0"/>
              </a:spcBef>
              <a:spcAft>
                <a:spcPts val="0"/>
              </a:spcAft>
              <a:buClr>
                <a:srgbClr val="3CEFAB"/>
              </a:buClr>
              <a:buSzPts val="2000"/>
              <a:buFont typeface="Helvetica Neue Light"/>
              <a:buChar char="●"/>
            </a:pPr>
            <a:r>
              <a:rPr b="0" i="0" lang="es-419" sz="2000" u="none" cap="none" strike="noStrike">
                <a:solidFill>
                  <a:schemeClr val="dk1"/>
                </a:solidFill>
                <a:latin typeface="Helvetica Neue Light"/>
                <a:ea typeface="Helvetica Neue Light"/>
                <a:cs typeface="Helvetica Neue Light"/>
                <a:sym typeface="Helvetica Neue Light"/>
              </a:rPr>
              <a:t>La </a:t>
            </a:r>
            <a:r>
              <a:rPr b="1" i="0" lang="es-419" sz="2000" u="none" cap="none" strike="noStrike">
                <a:solidFill>
                  <a:schemeClr val="dk1"/>
                </a:solidFill>
                <a:latin typeface="Helvetica Neue"/>
                <a:ea typeface="Helvetica Neue"/>
                <a:cs typeface="Helvetica Neue"/>
                <a:sym typeface="Helvetica Neue"/>
              </a:rPr>
              <a:t>segunda</a:t>
            </a:r>
            <a:r>
              <a:rPr b="0" i="0" lang="es-419" sz="2000" u="none" cap="none" strike="noStrike">
                <a:solidFill>
                  <a:schemeClr val="dk1"/>
                </a:solidFill>
                <a:latin typeface="Helvetica Neue Light"/>
                <a:ea typeface="Helvetica Neue Light"/>
                <a:cs typeface="Helvetica Neue Light"/>
                <a:sym typeface="Helvetica Neue Light"/>
              </a:rPr>
              <a:t> llave para empezar a escribir el objeto en sí.</a:t>
            </a:r>
            <a:endParaRPr b="0" i="0" sz="20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chemeClr val="dk1"/>
              </a:buClr>
              <a:buSzPts val="1100"/>
              <a:buFont typeface="Arial"/>
              <a:buNone/>
            </a:pPr>
            <a:br>
              <a:rPr b="0" i="0" lang="es-419" sz="2000" u="none" cap="none" strike="noStrike">
                <a:solidFill>
                  <a:schemeClr val="dk1"/>
                </a:solidFill>
                <a:latin typeface="Helvetica Neue Light"/>
                <a:ea typeface="Helvetica Neue Light"/>
                <a:cs typeface="Helvetica Neue Light"/>
                <a:sym typeface="Helvetica Neue Light"/>
              </a:rPr>
            </a:br>
            <a:endParaRPr b="0" i="0" sz="20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chemeClr val="dk1"/>
              </a:buClr>
              <a:buSzPts val="1100"/>
              <a:buFont typeface="Arial"/>
              <a:buNone/>
            </a:pPr>
            <a:r>
              <a:t/>
            </a:r>
            <a:endParaRPr b="0" i="0" sz="20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Helvetica Neue Light"/>
              <a:ea typeface="Helvetica Neue Light"/>
              <a:cs typeface="Helvetica Neue Light"/>
              <a:sym typeface="Helvetica Neue Light"/>
            </a:endParaRPr>
          </a:p>
        </p:txBody>
      </p:sp>
      <p:pic>
        <p:nvPicPr>
          <p:cNvPr id="443" name="Google Shape;443;p80"/>
          <p:cNvPicPr preferRelativeResize="0"/>
          <p:nvPr/>
        </p:nvPicPr>
        <p:blipFill rotWithShape="1">
          <a:blip r:embed="rId4">
            <a:alphaModFix/>
          </a:blip>
          <a:srcRect b="0" l="0" r="0" t="0"/>
          <a:stretch/>
        </p:blipFill>
        <p:spPr>
          <a:xfrm>
            <a:off x="0" y="3434433"/>
            <a:ext cx="9144000" cy="896785"/>
          </a:xfrm>
          <a:prstGeom prst="rect">
            <a:avLst/>
          </a:prstGeom>
          <a:noFill/>
          <a:ln>
            <a:noFill/>
          </a:ln>
        </p:spPr>
      </p:pic>
      <p:sp>
        <p:nvSpPr>
          <p:cNvPr id="444" name="Google Shape;444;p80"/>
          <p:cNvSpPr txBox="1"/>
          <p:nvPr/>
        </p:nvSpPr>
        <p:spPr>
          <a:xfrm>
            <a:off x="2187450" y="379225"/>
            <a:ext cx="47691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1" lang="es-419" sz="3000" u="none" cap="none" strike="noStrike">
                <a:solidFill>
                  <a:srgbClr val="000000"/>
                </a:solidFill>
                <a:latin typeface="Anton"/>
                <a:ea typeface="Anton"/>
                <a:cs typeface="Anton"/>
                <a:sym typeface="Anton"/>
              </a:rPr>
              <a:t>INLINE STYLES EN JSX</a:t>
            </a:r>
            <a:endParaRPr b="0" i="1" sz="3000" u="none" cap="none" strike="noStrike">
              <a:solidFill>
                <a:srgbClr val="000000"/>
              </a:solidFill>
              <a:latin typeface="Anton"/>
              <a:ea typeface="Anton"/>
              <a:cs typeface="Anton"/>
              <a:sym typeface="Anton"/>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pic>
        <p:nvPicPr>
          <p:cNvPr id="449" name="Google Shape;449;p81"/>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450" name="Google Shape;450;p81"/>
          <p:cNvSpPr txBox="1"/>
          <p:nvPr/>
        </p:nvSpPr>
        <p:spPr>
          <a:xfrm>
            <a:off x="504900" y="1368325"/>
            <a:ext cx="8000400" cy="3136500"/>
          </a:xfrm>
          <a:prstGeom prst="rect">
            <a:avLst/>
          </a:prstGeom>
          <a:noFill/>
          <a:ln>
            <a:noFill/>
          </a:ln>
        </p:spPr>
        <p:txBody>
          <a:bodyPr anchorCtr="0" anchor="t" bIns="91425" lIns="91425" spcFirstLastPara="1" rIns="91425" wrap="square" tIns="91425">
            <a:noAutofit/>
          </a:bodyPr>
          <a:lstStyle/>
          <a:p>
            <a:pPr indent="-355600" lvl="0" marL="457200" marR="0" rtl="0" algn="l">
              <a:lnSpc>
                <a:spcPct val="100000"/>
              </a:lnSpc>
              <a:spcBef>
                <a:spcPts val="0"/>
              </a:spcBef>
              <a:spcAft>
                <a:spcPts val="0"/>
              </a:spcAft>
              <a:buClr>
                <a:srgbClr val="3CEFAB"/>
              </a:buClr>
              <a:buSzPts val="2000"/>
              <a:buFont typeface="Arial"/>
              <a:buChar char="●"/>
            </a:pPr>
            <a:r>
              <a:rPr b="0" i="0" lang="es-419" sz="2000" u="none" cap="none" strike="noStrike">
                <a:solidFill>
                  <a:schemeClr val="dk1"/>
                </a:solidFill>
                <a:highlight>
                  <a:srgbClr val="E0FF00"/>
                </a:highlight>
                <a:latin typeface="Helvetica Neue Light"/>
                <a:ea typeface="Helvetica Neue Light"/>
                <a:cs typeface="Helvetica Neue Light"/>
                <a:sym typeface="Helvetica Neue Light"/>
              </a:rPr>
              <a:t>Los elementos deben ser balanceados.</a:t>
            </a:r>
            <a:r>
              <a:rPr b="1" i="0" lang="es-419" sz="2000" u="none" cap="none" strike="noStrike">
                <a:solidFill>
                  <a:schemeClr val="dk1"/>
                </a:solidFill>
                <a:latin typeface="Helvetica Neue"/>
                <a:ea typeface="Helvetica Neue"/>
                <a:cs typeface="Helvetica Neue"/>
                <a:sym typeface="Helvetica Neue"/>
              </a:rPr>
              <a:t> </a:t>
            </a:r>
            <a:r>
              <a:rPr b="0" i="0" lang="es-419" sz="2000" u="none" cap="none" strike="noStrike">
                <a:solidFill>
                  <a:schemeClr val="dk1"/>
                </a:solidFill>
                <a:latin typeface="Helvetica Neue Light"/>
                <a:ea typeface="Helvetica Neue Light"/>
                <a:cs typeface="Helvetica Neue Light"/>
                <a:sym typeface="Helvetica Neue Light"/>
              </a:rPr>
              <a:t>Por cada apertura debe haber un cierre.</a:t>
            </a:r>
            <a:endParaRPr b="0" i="0" sz="20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2000"/>
              <a:buFont typeface="Arial"/>
              <a:buNone/>
            </a:pPr>
            <a:r>
              <a:rPr b="0" i="0" lang="es-419" sz="2000" u="none" cap="none" strike="noStrike">
                <a:solidFill>
                  <a:srgbClr val="E06666"/>
                </a:solidFill>
                <a:latin typeface="Courier New"/>
                <a:ea typeface="Courier New"/>
                <a:cs typeface="Courier New"/>
                <a:sym typeface="Courier New"/>
              </a:rPr>
              <a:t>&lt;img src=””&gt;</a:t>
            </a:r>
            <a:r>
              <a:rPr b="0" i="0" lang="es-419" sz="2000" u="none" cap="none" strike="noStrike">
                <a:solidFill>
                  <a:srgbClr val="E06666"/>
                </a:solidFill>
                <a:latin typeface="Helvetica Neue Light"/>
                <a:ea typeface="Helvetica Neue Light"/>
                <a:cs typeface="Helvetica Neue Light"/>
                <a:sym typeface="Helvetica Neue Light"/>
              </a:rPr>
              <a:t> Mal</a:t>
            </a:r>
            <a:endParaRPr b="0" i="0" sz="2000" u="none" cap="none" strike="noStrike">
              <a:solidFill>
                <a:srgbClr val="E06666"/>
              </a:solidFill>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2000"/>
              <a:buFont typeface="Arial"/>
              <a:buNone/>
            </a:pPr>
            <a:r>
              <a:rPr b="0" i="0" lang="es-419" sz="2000" u="none" cap="none" strike="noStrike">
                <a:solidFill>
                  <a:srgbClr val="FF9900"/>
                </a:solidFill>
                <a:latin typeface="Courier New"/>
                <a:ea typeface="Courier New"/>
                <a:cs typeface="Courier New"/>
                <a:sym typeface="Courier New"/>
              </a:rPr>
              <a:t>&lt;img src=””&gt;&lt;/img&gt; </a:t>
            </a:r>
            <a:r>
              <a:rPr b="0" i="0" lang="es-419" sz="2000" u="none" cap="none" strike="noStrike">
                <a:solidFill>
                  <a:srgbClr val="FF9900"/>
                </a:solidFill>
                <a:latin typeface="Helvetica Neue Light"/>
                <a:ea typeface="Helvetica Neue Light"/>
                <a:cs typeface="Helvetica Neue Light"/>
                <a:sym typeface="Helvetica Neue Light"/>
              </a:rPr>
              <a:t>Es mejorable</a:t>
            </a:r>
            <a:br>
              <a:rPr b="0" i="0" lang="es-419" sz="2000" u="none" cap="none" strike="noStrike">
                <a:solidFill>
                  <a:schemeClr val="dk1"/>
                </a:solidFill>
                <a:latin typeface="Helvetica Neue Light"/>
                <a:ea typeface="Helvetica Neue Light"/>
                <a:cs typeface="Helvetica Neue Light"/>
                <a:sym typeface="Helvetica Neue Light"/>
              </a:rPr>
            </a:br>
            <a:endParaRPr b="0" i="0" sz="20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Helvetica Neue Light"/>
              <a:ea typeface="Helvetica Neue Light"/>
              <a:cs typeface="Helvetica Neue Light"/>
              <a:sym typeface="Helvetica Neue Light"/>
            </a:endParaRPr>
          </a:p>
          <a:p>
            <a:pPr indent="-355600" lvl="0" marL="457200" marR="0" rtl="0" algn="l">
              <a:lnSpc>
                <a:spcPct val="100000"/>
              </a:lnSpc>
              <a:spcBef>
                <a:spcPts val="0"/>
              </a:spcBef>
              <a:spcAft>
                <a:spcPts val="0"/>
              </a:spcAft>
              <a:buClr>
                <a:srgbClr val="3CEFAB"/>
              </a:buClr>
              <a:buSzPts val="2000"/>
              <a:buFont typeface="Helvetica Neue Light"/>
              <a:buChar char="●"/>
            </a:pPr>
            <a:r>
              <a:rPr b="0" i="0" lang="es-419" sz="2000" u="none" cap="none" strike="noStrike">
                <a:solidFill>
                  <a:schemeClr val="dk1"/>
                </a:solidFill>
                <a:latin typeface="Helvetica Neue Light"/>
                <a:ea typeface="Helvetica Neue Light"/>
                <a:cs typeface="Helvetica Neue Light"/>
                <a:sym typeface="Helvetica Neue Light"/>
              </a:rPr>
              <a:t>Si el elemento no tiene hijos, debe idealmente ser auto-cerrado</a:t>
            </a:r>
            <a:endParaRPr b="0" i="0" sz="20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chemeClr val="dk1"/>
              </a:buClr>
              <a:buSzPts val="1100"/>
              <a:buFont typeface="Arial"/>
              <a:buNone/>
            </a:pPr>
            <a:r>
              <a:rPr b="0" i="0" lang="es-419" sz="2000" u="none" cap="none" strike="noStrike">
                <a:solidFill>
                  <a:srgbClr val="93C47D"/>
                </a:solidFill>
                <a:latin typeface="Courier New"/>
                <a:ea typeface="Courier New"/>
                <a:cs typeface="Courier New"/>
                <a:sym typeface="Courier New"/>
              </a:rPr>
              <a:t>&lt;img src=”” /&gt;</a:t>
            </a:r>
            <a:r>
              <a:rPr b="0" i="0" lang="es-419" sz="2000" u="none" cap="none" strike="noStrike">
                <a:solidFill>
                  <a:srgbClr val="93C47D"/>
                </a:solidFill>
                <a:latin typeface="Helvetica Neue Light"/>
                <a:ea typeface="Helvetica Neue Light"/>
                <a:cs typeface="Helvetica Neue Light"/>
                <a:sym typeface="Helvetica Neue Light"/>
              </a:rPr>
              <a:t> Ideal</a:t>
            </a:r>
            <a:endParaRPr b="0" i="0" sz="2000" u="none" cap="none" strike="noStrike">
              <a:solidFill>
                <a:srgbClr val="000000"/>
              </a:solidFill>
              <a:latin typeface="Helvetica Neue Light"/>
              <a:ea typeface="Helvetica Neue Light"/>
              <a:cs typeface="Helvetica Neue Light"/>
              <a:sym typeface="Helvetica Neue Light"/>
            </a:endParaRPr>
          </a:p>
        </p:txBody>
      </p:sp>
      <p:sp>
        <p:nvSpPr>
          <p:cNvPr id="451" name="Google Shape;451;p81"/>
          <p:cNvSpPr txBox="1"/>
          <p:nvPr/>
        </p:nvSpPr>
        <p:spPr>
          <a:xfrm>
            <a:off x="2187450" y="379225"/>
            <a:ext cx="47691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1" lang="es-419" sz="3000" u="none" cap="none" strike="noStrike">
                <a:solidFill>
                  <a:srgbClr val="000000"/>
                </a:solidFill>
                <a:latin typeface="Anton"/>
                <a:ea typeface="Anton"/>
                <a:cs typeface="Anton"/>
                <a:sym typeface="Anton"/>
              </a:rPr>
              <a:t>REGLAS GENERALES</a:t>
            </a:r>
            <a:endParaRPr b="0" i="1" sz="3000" u="none" cap="none" strike="noStrike">
              <a:solidFill>
                <a:srgbClr val="000000"/>
              </a:solidFill>
              <a:latin typeface="Anton"/>
              <a:ea typeface="Anton"/>
              <a:cs typeface="Anton"/>
              <a:sym typeface="Anton"/>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pic>
        <p:nvPicPr>
          <p:cNvPr id="456" name="Google Shape;456;p82"/>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457" name="Google Shape;457;p82"/>
          <p:cNvSpPr txBox="1"/>
          <p:nvPr/>
        </p:nvSpPr>
        <p:spPr>
          <a:xfrm>
            <a:off x="1040488" y="1368325"/>
            <a:ext cx="7062900" cy="3136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0" i="0" lang="es-419" sz="2000" u="none" cap="none" strike="noStrike">
                <a:solidFill>
                  <a:schemeClr val="dk1"/>
                </a:solidFill>
                <a:latin typeface="Helvetica Neue Light"/>
                <a:ea typeface="Helvetica Neue Light"/>
                <a:cs typeface="Helvetica Neue Light"/>
                <a:sym typeface="Helvetica Neue Light"/>
              </a:rPr>
              <a:t>Class es palabra reservada, en su lugar usar className. </a:t>
            </a:r>
            <a:endParaRPr b="0" i="0" sz="20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2000"/>
              <a:buFont typeface="Arial"/>
              <a:buNone/>
            </a:pPr>
            <a:r>
              <a:rPr b="0" i="0" lang="es-419" sz="2000" u="none" cap="none" strike="noStrike">
                <a:solidFill>
                  <a:srgbClr val="E06666"/>
                </a:solidFill>
                <a:latin typeface="Courier New"/>
                <a:ea typeface="Courier New"/>
                <a:cs typeface="Courier New"/>
                <a:sym typeface="Courier New"/>
              </a:rPr>
              <a:t>&lt;img src=”” class=”my-class” /&gt;</a:t>
            </a:r>
            <a:r>
              <a:rPr b="0" i="0" lang="es-419" sz="2000" u="none" cap="none" strike="noStrike">
                <a:solidFill>
                  <a:srgbClr val="E06666"/>
                </a:solidFill>
                <a:latin typeface="Helvetica Neue Light"/>
                <a:ea typeface="Helvetica Neue Light"/>
                <a:cs typeface="Helvetica Neue Light"/>
                <a:sym typeface="Helvetica Neue Light"/>
              </a:rPr>
              <a:t> Mal</a:t>
            </a:r>
            <a:endParaRPr b="0" i="0" sz="2000" u="none" cap="none" strike="noStrike">
              <a:solidFill>
                <a:srgbClr val="E06666"/>
              </a:solidFill>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2000"/>
              <a:buFont typeface="Arial"/>
              <a:buNone/>
            </a:pPr>
            <a:r>
              <a:rPr b="0" i="0" lang="es-419" sz="2000" u="none" cap="none" strike="noStrike">
                <a:solidFill>
                  <a:srgbClr val="93C47D"/>
                </a:solidFill>
                <a:latin typeface="Courier New"/>
                <a:ea typeface="Courier New"/>
                <a:cs typeface="Courier New"/>
                <a:sym typeface="Courier New"/>
              </a:rPr>
              <a:t>&lt;img src=”” className=”my-class”&gt;&lt;/img&gt;</a:t>
            </a:r>
            <a:r>
              <a:rPr b="0" i="0" lang="es-419" sz="2000" u="none" cap="none" strike="noStrike">
                <a:solidFill>
                  <a:srgbClr val="93C47D"/>
                </a:solidFill>
                <a:latin typeface="Helvetica Neue Light"/>
                <a:ea typeface="Helvetica Neue Light"/>
                <a:cs typeface="Helvetica Neue Light"/>
                <a:sym typeface="Helvetica Neue Light"/>
              </a:rPr>
              <a:t> Ok</a:t>
            </a:r>
            <a:br>
              <a:rPr b="0" i="0" lang="es-419" sz="2000" u="none" cap="none" strike="noStrike">
                <a:solidFill>
                  <a:schemeClr val="dk1"/>
                </a:solidFill>
                <a:latin typeface="Helvetica Neue Light"/>
                <a:ea typeface="Helvetica Neue Light"/>
                <a:cs typeface="Helvetica Neue Light"/>
                <a:sym typeface="Helvetica Neue Light"/>
              </a:rPr>
            </a:br>
            <a:endParaRPr b="0" i="0" sz="2000" u="none" cap="none" strike="noStrike">
              <a:solidFill>
                <a:srgbClr val="000000"/>
              </a:solidFill>
              <a:latin typeface="Helvetica Neue Light"/>
              <a:ea typeface="Helvetica Neue Light"/>
              <a:cs typeface="Helvetica Neue Light"/>
              <a:sym typeface="Helvetica Neue Light"/>
            </a:endParaRPr>
          </a:p>
        </p:txBody>
      </p:sp>
      <p:pic>
        <p:nvPicPr>
          <p:cNvPr id="458" name="Google Shape;458;p82"/>
          <p:cNvPicPr preferRelativeResize="0"/>
          <p:nvPr/>
        </p:nvPicPr>
        <p:blipFill rotWithShape="1">
          <a:blip r:embed="rId4">
            <a:alphaModFix/>
          </a:blip>
          <a:srcRect b="22413" l="0" r="0" t="41855"/>
          <a:stretch/>
        </p:blipFill>
        <p:spPr>
          <a:xfrm>
            <a:off x="1139963" y="3014400"/>
            <a:ext cx="4378126" cy="661150"/>
          </a:xfrm>
          <a:prstGeom prst="rect">
            <a:avLst/>
          </a:prstGeom>
          <a:noFill/>
          <a:ln>
            <a:noFill/>
          </a:ln>
        </p:spPr>
      </p:pic>
      <p:pic>
        <p:nvPicPr>
          <p:cNvPr id="459" name="Google Shape;459;p82"/>
          <p:cNvPicPr preferRelativeResize="0"/>
          <p:nvPr/>
        </p:nvPicPr>
        <p:blipFill rotWithShape="1">
          <a:blip r:embed="rId5">
            <a:alphaModFix/>
          </a:blip>
          <a:srcRect b="0" l="0" r="0" t="0"/>
          <a:stretch/>
        </p:blipFill>
        <p:spPr>
          <a:xfrm>
            <a:off x="5637088" y="2951625"/>
            <a:ext cx="2466425" cy="1409377"/>
          </a:xfrm>
          <a:prstGeom prst="rect">
            <a:avLst/>
          </a:prstGeom>
          <a:noFill/>
          <a:ln>
            <a:noFill/>
          </a:ln>
        </p:spPr>
      </p:pic>
      <p:sp>
        <p:nvSpPr>
          <p:cNvPr id="460" name="Google Shape;460;p82"/>
          <p:cNvSpPr txBox="1"/>
          <p:nvPr/>
        </p:nvSpPr>
        <p:spPr>
          <a:xfrm>
            <a:off x="2187450" y="379225"/>
            <a:ext cx="47691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1" lang="es-419" sz="3000" u="none" cap="none" strike="noStrike">
                <a:solidFill>
                  <a:srgbClr val="000000"/>
                </a:solidFill>
                <a:latin typeface="Anton"/>
                <a:ea typeface="Anton"/>
                <a:cs typeface="Anton"/>
                <a:sym typeface="Anton"/>
              </a:rPr>
              <a:t>REGLAS GENERALES</a:t>
            </a:r>
            <a:endParaRPr b="0" i="1" sz="3000" u="none" cap="none" strike="noStrike">
              <a:solidFill>
                <a:srgbClr val="000000"/>
              </a:solidFill>
              <a:latin typeface="Anton"/>
              <a:ea typeface="Anton"/>
              <a:cs typeface="Anton"/>
              <a:sym typeface="Anton"/>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64" name="Shape 464"/>
        <p:cNvGrpSpPr/>
        <p:nvPr/>
      </p:nvGrpSpPr>
      <p:grpSpPr>
        <a:xfrm>
          <a:off x="0" y="0"/>
          <a:ext cx="0" cy="0"/>
          <a:chOff x="0" y="0"/>
          <a:chExt cx="0" cy="0"/>
        </a:xfrm>
      </p:grpSpPr>
      <p:sp>
        <p:nvSpPr>
          <p:cNvPr id="465" name="Google Shape;465;p83"/>
          <p:cNvSpPr txBox="1"/>
          <p:nvPr/>
        </p:nvSpPr>
        <p:spPr>
          <a:xfrm>
            <a:off x="2657700" y="2394100"/>
            <a:ext cx="3828600" cy="1129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0"/>
              <a:buFont typeface="Arial"/>
              <a:buNone/>
            </a:pPr>
            <a:r>
              <a:rPr b="0" i="0" lang="es-419" sz="6000" u="none" cap="none" strike="noStrike">
                <a:solidFill>
                  <a:srgbClr val="E8E7E3"/>
                </a:solidFill>
                <a:latin typeface="Arial"/>
                <a:ea typeface="Arial"/>
                <a:cs typeface="Arial"/>
                <a:sym typeface="Arial"/>
              </a:rPr>
              <a:t>☕ </a:t>
            </a:r>
            <a:endParaRPr b="0" i="0" sz="6000" u="none" cap="none" strike="noStrike">
              <a:solidFill>
                <a:srgbClr val="E8E7E3"/>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6000"/>
              <a:buFont typeface="Arial"/>
              <a:buNone/>
            </a:pPr>
            <a:r>
              <a:rPr b="0" i="1" lang="es-419" sz="6000" u="none" cap="none" strike="noStrike">
                <a:solidFill>
                  <a:srgbClr val="E0FF00"/>
                </a:solidFill>
                <a:latin typeface="Anton"/>
                <a:ea typeface="Anton"/>
                <a:cs typeface="Anton"/>
                <a:sym typeface="Anton"/>
              </a:rPr>
              <a:t>BREAK</a:t>
            </a:r>
            <a:endParaRPr b="0" i="1" sz="6000" u="none" cap="none" strike="noStrike">
              <a:solidFill>
                <a:srgbClr val="E0FF00"/>
              </a:solidFill>
              <a:latin typeface="Anton"/>
              <a:ea typeface="Anton"/>
              <a:cs typeface="Anton"/>
              <a:sym typeface="Anton"/>
            </a:endParaRPr>
          </a:p>
          <a:p>
            <a:pPr indent="0" lvl="0" marL="0" marR="0" rtl="0" algn="ctr">
              <a:lnSpc>
                <a:spcPct val="100000"/>
              </a:lnSpc>
              <a:spcBef>
                <a:spcPts val="0"/>
              </a:spcBef>
              <a:spcAft>
                <a:spcPts val="0"/>
              </a:spcAft>
              <a:buClr>
                <a:srgbClr val="000000"/>
              </a:buClr>
              <a:buSzPts val="2100"/>
              <a:buFont typeface="Arial"/>
              <a:buNone/>
            </a:pPr>
            <a:r>
              <a:t/>
            </a:r>
            <a:endParaRPr b="0" i="0" sz="2100" u="none" cap="none" strike="noStrike">
              <a:solidFill>
                <a:schemeClr val="lt1"/>
              </a:solidFill>
              <a:latin typeface="Anton"/>
              <a:ea typeface="Anton"/>
              <a:cs typeface="Anton"/>
              <a:sym typeface="Anton"/>
            </a:endParaRPr>
          </a:p>
          <a:p>
            <a:pPr indent="0" lvl="0" marL="0" marR="0" rtl="0" algn="ctr">
              <a:lnSpc>
                <a:spcPct val="100000"/>
              </a:lnSpc>
              <a:spcBef>
                <a:spcPts val="0"/>
              </a:spcBef>
              <a:spcAft>
                <a:spcPts val="0"/>
              </a:spcAft>
              <a:buClr>
                <a:srgbClr val="000000"/>
              </a:buClr>
              <a:buSzPts val="2100"/>
              <a:buFont typeface="Arial"/>
              <a:buNone/>
            </a:pPr>
            <a:r>
              <a:rPr b="0" i="0" lang="es-419" sz="2100" u="none" cap="none" strike="noStrike">
                <a:solidFill>
                  <a:schemeClr val="lt1"/>
                </a:solidFill>
                <a:latin typeface="Anton"/>
                <a:ea typeface="Anton"/>
                <a:cs typeface="Anton"/>
                <a:sym typeface="Anton"/>
              </a:rPr>
              <a:t>¡5/10 MINUTOS Y VOLVEMOS!</a:t>
            </a:r>
            <a:endParaRPr b="0" i="0" sz="2100" u="none" cap="none" strike="noStrike">
              <a:solidFill>
                <a:schemeClr val="lt1"/>
              </a:solidFill>
              <a:latin typeface="Anton"/>
              <a:ea typeface="Anton"/>
              <a:cs typeface="Anton"/>
              <a:sym typeface="Anton"/>
            </a:endParaRPr>
          </a:p>
          <a:p>
            <a:pPr indent="0" lvl="0" marL="0" marR="0" rtl="0" algn="l">
              <a:lnSpc>
                <a:spcPct val="100000"/>
              </a:lnSpc>
              <a:spcBef>
                <a:spcPts val="0"/>
              </a:spcBef>
              <a:spcAft>
                <a:spcPts val="0"/>
              </a:spcAft>
              <a:buClr>
                <a:srgbClr val="000000"/>
              </a:buClr>
              <a:buSzPts val="4000"/>
              <a:buFont typeface="Arial"/>
              <a:buNone/>
            </a:pPr>
            <a:r>
              <a:t/>
            </a:r>
            <a:endParaRPr b="0" i="1" sz="4000" u="none" cap="none" strike="noStrike">
              <a:solidFill>
                <a:srgbClr val="E0FF00"/>
              </a:solidFill>
              <a:latin typeface="Anton"/>
              <a:ea typeface="Anton"/>
              <a:cs typeface="Anton"/>
              <a:sym typeface="Anton"/>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FF00"/>
            </a:gs>
            <a:gs pos="100000">
              <a:srgbClr val="3CEFAB"/>
            </a:gs>
          </a:gsLst>
          <a:lin ang="10800025" scaled="0"/>
        </a:gradFill>
      </p:bgPr>
    </p:bg>
    <p:spTree>
      <p:nvGrpSpPr>
        <p:cNvPr id="469" name="Shape 469"/>
        <p:cNvGrpSpPr/>
        <p:nvPr/>
      </p:nvGrpSpPr>
      <p:grpSpPr>
        <a:xfrm>
          <a:off x="0" y="0"/>
          <a:ext cx="0" cy="0"/>
          <a:chOff x="0" y="0"/>
          <a:chExt cx="0" cy="0"/>
        </a:xfrm>
      </p:grpSpPr>
      <p:sp>
        <p:nvSpPr>
          <p:cNvPr id="470" name="Google Shape;470;p84"/>
          <p:cNvSpPr txBox="1"/>
          <p:nvPr/>
        </p:nvSpPr>
        <p:spPr>
          <a:xfrm>
            <a:off x="2187450" y="1706500"/>
            <a:ext cx="47691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419" sz="3600" u="none" cap="none" strike="noStrike">
                <a:solidFill>
                  <a:srgbClr val="000000"/>
                </a:solidFill>
                <a:latin typeface="Anton"/>
                <a:ea typeface="Anton"/>
                <a:cs typeface="Anton"/>
                <a:sym typeface="Anton"/>
              </a:rPr>
              <a:t>VAMOS AL CÓDIGO</a:t>
            </a:r>
            <a:endParaRPr b="0" i="1" sz="3600" u="none" cap="none" strike="noStrike">
              <a:solidFill>
                <a:srgbClr val="000000"/>
              </a:solidFill>
              <a:latin typeface="Anton"/>
              <a:ea typeface="Anton"/>
              <a:cs typeface="Anton"/>
              <a:sym typeface="Anton"/>
            </a:endParaRPr>
          </a:p>
        </p:txBody>
      </p:sp>
      <p:pic>
        <p:nvPicPr>
          <p:cNvPr id="471" name="Google Shape;471;p84"/>
          <p:cNvPicPr preferRelativeResize="0"/>
          <p:nvPr/>
        </p:nvPicPr>
        <p:blipFill rotWithShape="1">
          <a:blip r:embed="rId3">
            <a:alphaModFix/>
          </a:blip>
          <a:srcRect b="0" l="0" r="0" t="0"/>
          <a:stretch/>
        </p:blipFill>
        <p:spPr>
          <a:xfrm>
            <a:off x="7446150" y="4444700"/>
            <a:ext cx="1186526" cy="330675"/>
          </a:xfrm>
          <a:prstGeom prst="rect">
            <a:avLst/>
          </a:prstGeom>
          <a:noFill/>
          <a:ln>
            <a:noFill/>
          </a:ln>
        </p:spPr>
      </p:pic>
      <p:pic>
        <p:nvPicPr>
          <p:cNvPr id="472" name="Google Shape;472;p84"/>
          <p:cNvPicPr preferRelativeResize="0"/>
          <p:nvPr/>
        </p:nvPicPr>
        <p:blipFill rotWithShape="1">
          <a:blip r:embed="rId4">
            <a:alphaModFix/>
          </a:blip>
          <a:srcRect b="0" l="0" r="0" t="0"/>
          <a:stretch/>
        </p:blipFill>
        <p:spPr>
          <a:xfrm>
            <a:off x="3390678" y="2435150"/>
            <a:ext cx="2362650" cy="1328400"/>
          </a:xfrm>
          <a:prstGeom prst="rect">
            <a:avLst/>
          </a:prstGeom>
          <a:noFill/>
          <a:ln>
            <a:noFill/>
          </a:ln>
        </p:spPr>
      </p:pic>
      <p:pic>
        <p:nvPicPr>
          <p:cNvPr id="473" name="Google Shape;473;p84"/>
          <p:cNvPicPr preferRelativeResize="0"/>
          <p:nvPr/>
        </p:nvPicPr>
        <p:blipFill rotWithShape="1">
          <a:blip r:embed="rId5">
            <a:alphaModFix/>
          </a:blip>
          <a:srcRect b="0" l="0" r="0" t="0"/>
          <a:stretch/>
        </p:blipFill>
        <p:spPr>
          <a:xfrm>
            <a:off x="3978725" y="519975"/>
            <a:ext cx="1186525" cy="1186525"/>
          </a:xfrm>
          <a:prstGeom prst="rect">
            <a:avLst/>
          </a:prstGeom>
          <a:noFill/>
          <a:ln>
            <a:noFill/>
          </a:ln>
        </p:spPr>
      </p:pic>
      <p:sp>
        <p:nvSpPr>
          <p:cNvPr id="474" name="Google Shape;474;p84"/>
          <p:cNvSpPr txBox="1"/>
          <p:nvPr/>
        </p:nvSpPr>
        <p:spPr>
          <a:xfrm>
            <a:off x="809550" y="3807400"/>
            <a:ext cx="7524900" cy="7551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4000"/>
              <a:buFont typeface="Arial"/>
              <a:buNone/>
            </a:pPr>
            <a:r>
              <a:rPr b="0" i="0" lang="es-419" sz="2000" u="none" cap="none" strike="noStrike">
                <a:solidFill>
                  <a:srgbClr val="000000"/>
                </a:solidFill>
                <a:latin typeface="Helvetica Neue Light"/>
                <a:ea typeface="Helvetica Neue Light"/>
                <a:cs typeface="Helvetica Neue Light"/>
                <a:sym typeface="Helvetica Neue Light"/>
              </a:rPr>
              <a:t>Momento de consolidación de aprendizajes</a:t>
            </a:r>
            <a:endParaRPr b="0" i="1" sz="1600" u="none" cap="none" strike="noStrike">
              <a:solidFill>
                <a:srgbClr val="000000"/>
              </a:solidFill>
              <a:latin typeface="Helvetica Neue Light"/>
              <a:ea typeface="Helvetica Neue Light"/>
              <a:cs typeface="Helvetica Neue Light"/>
              <a:sym typeface="Helvetica Neue Light"/>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 name="Shape 478"/>
        <p:cNvGrpSpPr/>
        <p:nvPr/>
      </p:nvGrpSpPr>
      <p:grpSpPr>
        <a:xfrm>
          <a:off x="0" y="0"/>
          <a:ext cx="0" cy="0"/>
          <a:chOff x="0" y="0"/>
          <a:chExt cx="0" cy="0"/>
        </a:xfrm>
      </p:grpSpPr>
      <p:pic>
        <p:nvPicPr>
          <p:cNvPr id="479" name="Google Shape;479;p85"/>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480" name="Google Shape;480;p85"/>
          <p:cNvSpPr txBox="1"/>
          <p:nvPr/>
        </p:nvSpPr>
        <p:spPr>
          <a:xfrm>
            <a:off x="187250" y="1485600"/>
            <a:ext cx="3924300" cy="457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t/>
            </a:r>
            <a:endParaRPr b="0" i="0" sz="2000" u="none" cap="none" strike="noStrike">
              <a:solidFill>
                <a:schemeClr val="dk1"/>
              </a:solidFill>
              <a:latin typeface="Didact Gothic"/>
              <a:ea typeface="Didact Gothic"/>
              <a:cs typeface="Didact Gothic"/>
              <a:sym typeface="Didact Gothic"/>
            </a:endParaRPr>
          </a:p>
          <a:p>
            <a:pPr indent="0" lvl="0" marL="0" marR="0" rtl="0" algn="l">
              <a:lnSpc>
                <a:spcPct val="100000"/>
              </a:lnSpc>
              <a:spcBef>
                <a:spcPts val="0"/>
              </a:spcBef>
              <a:spcAft>
                <a:spcPts val="0"/>
              </a:spcAft>
              <a:buClr>
                <a:schemeClr val="dk1"/>
              </a:buClr>
              <a:buSzPts val="1100"/>
              <a:buFont typeface="Arial"/>
              <a:buNone/>
            </a:pPr>
            <a:r>
              <a:t/>
            </a:r>
            <a:endParaRPr b="0" i="0" sz="2000" u="none" cap="none" strike="noStrike">
              <a:solidFill>
                <a:schemeClr val="dk1"/>
              </a:solidFill>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Didact Gothic"/>
              <a:ea typeface="Didact Gothic"/>
              <a:cs typeface="Didact Gothic"/>
              <a:sym typeface="Didact Gothic"/>
            </a:endParaRPr>
          </a:p>
        </p:txBody>
      </p:sp>
      <p:sp>
        <p:nvSpPr>
          <p:cNvPr id="481" name="Google Shape;481;p85"/>
          <p:cNvSpPr txBox="1"/>
          <p:nvPr/>
        </p:nvSpPr>
        <p:spPr>
          <a:xfrm>
            <a:off x="677150" y="1291227"/>
            <a:ext cx="3434400" cy="2887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0" i="0" lang="es-419" sz="2000" u="none" cap="none" strike="noStrike">
                <a:solidFill>
                  <a:schemeClr val="dk1"/>
                </a:solidFill>
                <a:latin typeface="Helvetica Neue Light"/>
                <a:ea typeface="Helvetica Neue Light"/>
                <a:cs typeface="Helvetica Neue Light"/>
                <a:sym typeface="Helvetica Neue Light"/>
              </a:rPr>
              <a:t>En JSX se utilizan tanto los estilos como los eventos estándar del DOM, como </a:t>
            </a:r>
            <a:r>
              <a:rPr b="1" i="0" lang="es-419" sz="2000" u="none" cap="none" strike="noStrike">
                <a:solidFill>
                  <a:srgbClr val="FF9900"/>
                </a:solidFill>
                <a:latin typeface="Courier New"/>
                <a:ea typeface="Courier New"/>
                <a:cs typeface="Courier New"/>
                <a:sym typeface="Courier New"/>
              </a:rPr>
              <a:t>onclick</a:t>
            </a:r>
            <a:r>
              <a:rPr b="0" i="0" lang="es-419" sz="2000" u="none" cap="none" strike="noStrike">
                <a:solidFill>
                  <a:schemeClr val="dk1"/>
                </a:solidFill>
                <a:latin typeface="Helvetica Neue Light"/>
                <a:ea typeface="Helvetica Neue Light"/>
                <a:cs typeface="Helvetica Neue Light"/>
                <a:sym typeface="Helvetica Neue Light"/>
              </a:rPr>
              <a:t>, </a:t>
            </a:r>
            <a:r>
              <a:rPr b="1" i="0" lang="es-419" sz="2000" u="none" cap="none" strike="noStrike">
                <a:solidFill>
                  <a:srgbClr val="FF9900"/>
                </a:solidFill>
                <a:latin typeface="Courier New"/>
                <a:ea typeface="Courier New"/>
                <a:cs typeface="Courier New"/>
                <a:sym typeface="Courier New"/>
              </a:rPr>
              <a:t>onchange</a:t>
            </a:r>
            <a:r>
              <a:rPr b="0" i="0" lang="es-419" sz="2000" u="none" cap="none" strike="noStrike">
                <a:solidFill>
                  <a:schemeClr val="dk1"/>
                </a:solidFill>
                <a:latin typeface="Helvetica Neue Light"/>
                <a:ea typeface="Helvetica Neue Light"/>
                <a:cs typeface="Helvetica Neue Light"/>
                <a:sym typeface="Helvetica Neue Light"/>
              </a:rPr>
              <a:t>, </a:t>
            </a:r>
            <a:r>
              <a:rPr b="1" i="0" lang="es-419" sz="2000" u="none" cap="none" strike="noStrike">
                <a:solidFill>
                  <a:srgbClr val="FF9900"/>
                </a:solidFill>
                <a:latin typeface="Courier New"/>
                <a:ea typeface="Courier New"/>
                <a:cs typeface="Courier New"/>
                <a:sym typeface="Courier New"/>
              </a:rPr>
              <a:t>onkeydown</a:t>
            </a:r>
            <a:r>
              <a:rPr b="0" i="0" lang="es-419" sz="2000" u="none" cap="none" strike="noStrike">
                <a:solidFill>
                  <a:schemeClr val="dk1"/>
                </a:solidFill>
                <a:latin typeface="Helvetica Neue Light"/>
                <a:ea typeface="Helvetica Neue Light"/>
                <a:cs typeface="Helvetica Neue Light"/>
                <a:sym typeface="Helvetica Neue Light"/>
              </a:rPr>
              <a:t>, etc. pero utilizando </a:t>
            </a:r>
            <a:r>
              <a:rPr b="1" i="0" lang="es-419" sz="2000" u="none" cap="none" strike="noStrike">
                <a:solidFill>
                  <a:schemeClr val="dk1"/>
                </a:solidFill>
                <a:latin typeface="Helvetica Neue"/>
                <a:ea typeface="Helvetica Neue"/>
                <a:cs typeface="Helvetica Neue"/>
                <a:sym typeface="Helvetica Neue"/>
              </a:rPr>
              <a:t>camelCase</a:t>
            </a:r>
            <a:r>
              <a:rPr b="0" i="0" lang="es-419" sz="2000" u="none" cap="none" strike="noStrike">
                <a:solidFill>
                  <a:schemeClr val="dk1"/>
                </a:solidFill>
                <a:latin typeface="Helvetica Neue Light"/>
                <a:ea typeface="Helvetica Neue Light"/>
                <a:cs typeface="Helvetica Neue Light"/>
                <a:sym typeface="Helvetica Neue Light"/>
              </a:rPr>
              <a:t>: </a:t>
            </a:r>
            <a:r>
              <a:rPr b="0" i="0" lang="es-419" sz="1800" u="none" cap="none" strike="noStrike">
                <a:solidFill>
                  <a:schemeClr val="dk1"/>
                </a:solidFill>
                <a:latin typeface="Courier New"/>
                <a:ea typeface="Courier New"/>
                <a:cs typeface="Courier New"/>
                <a:sym typeface="Courier New"/>
              </a:rPr>
              <a:t>onClick</a:t>
            </a:r>
            <a:r>
              <a:rPr b="0" i="0" lang="es-419" sz="2000" u="none" cap="none" strike="noStrike">
                <a:solidFill>
                  <a:schemeClr val="dk1"/>
                </a:solidFill>
                <a:latin typeface="Courier New"/>
                <a:ea typeface="Courier New"/>
                <a:cs typeface="Courier New"/>
                <a:sym typeface="Courier New"/>
              </a:rPr>
              <a:t>, </a:t>
            </a:r>
            <a:r>
              <a:rPr b="0" i="0" lang="es-419" sz="1800" u="none" cap="none" strike="noStrike">
                <a:solidFill>
                  <a:schemeClr val="dk1"/>
                </a:solidFill>
                <a:latin typeface="Courier New"/>
                <a:ea typeface="Courier New"/>
                <a:cs typeface="Courier New"/>
                <a:sym typeface="Courier New"/>
              </a:rPr>
              <a:t>onChange</a:t>
            </a:r>
            <a:r>
              <a:rPr b="0" i="0" lang="es-419" sz="2000" u="none" cap="none" strike="noStrike">
                <a:solidFill>
                  <a:schemeClr val="dk1"/>
                </a:solidFill>
                <a:latin typeface="Courier New"/>
                <a:ea typeface="Courier New"/>
                <a:cs typeface="Courier New"/>
                <a:sym typeface="Courier New"/>
              </a:rPr>
              <a:t>, </a:t>
            </a:r>
            <a:r>
              <a:rPr b="0" i="0" lang="es-419" sz="1800" u="none" cap="none" strike="noStrike">
                <a:solidFill>
                  <a:schemeClr val="dk1"/>
                </a:solidFill>
                <a:latin typeface="Courier New"/>
                <a:ea typeface="Courier New"/>
                <a:cs typeface="Courier New"/>
                <a:sym typeface="Courier New"/>
              </a:rPr>
              <a:t>onKeyDown / marginTop, paddingBottom</a:t>
            </a:r>
            <a:r>
              <a:rPr b="0" i="0" lang="es-419" sz="2000" u="none" cap="none" strike="noStrike">
                <a:solidFill>
                  <a:schemeClr val="dk1"/>
                </a:solidFill>
                <a:latin typeface="Didact Gothic"/>
                <a:ea typeface="Didact Gothic"/>
                <a:cs typeface="Didact Gothic"/>
                <a:sym typeface="Didact Gothic"/>
              </a:rPr>
              <a:t>, </a:t>
            </a:r>
            <a:r>
              <a:rPr b="0" i="0" lang="es-419" sz="2000" u="none" cap="none" strike="noStrike">
                <a:solidFill>
                  <a:schemeClr val="dk1"/>
                </a:solidFill>
                <a:latin typeface="Helvetica Neue Light"/>
                <a:ea typeface="Helvetica Neue Light"/>
                <a:cs typeface="Helvetica Neue Light"/>
                <a:sym typeface="Helvetica Neue Light"/>
              </a:rPr>
              <a:t>etc.</a:t>
            </a:r>
            <a:endParaRPr b="0" i="0" sz="2000" u="none" cap="none" strike="noStrike">
              <a:solidFill>
                <a:srgbClr val="000000"/>
              </a:solidFill>
              <a:latin typeface="Helvetica Neue Light"/>
              <a:ea typeface="Helvetica Neue Light"/>
              <a:cs typeface="Helvetica Neue Light"/>
              <a:sym typeface="Helvetica Neue Light"/>
            </a:endParaRPr>
          </a:p>
        </p:txBody>
      </p:sp>
      <p:pic>
        <p:nvPicPr>
          <p:cNvPr id="482" name="Google Shape;482;p85"/>
          <p:cNvPicPr preferRelativeResize="0"/>
          <p:nvPr/>
        </p:nvPicPr>
        <p:blipFill rotWithShape="1">
          <a:blip r:embed="rId4">
            <a:alphaModFix/>
          </a:blip>
          <a:srcRect b="0" l="0" r="0" t="0"/>
          <a:stretch/>
        </p:blipFill>
        <p:spPr>
          <a:xfrm>
            <a:off x="4830150" y="1127944"/>
            <a:ext cx="3924300" cy="2887620"/>
          </a:xfrm>
          <a:prstGeom prst="rect">
            <a:avLst/>
          </a:prstGeom>
          <a:noFill/>
          <a:ln>
            <a:noFill/>
          </a:ln>
        </p:spPr>
      </p:pic>
      <p:sp>
        <p:nvSpPr>
          <p:cNvPr id="483" name="Google Shape;483;p85"/>
          <p:cNvSpPr txBox="1"/>
          <p:nvPr/>
        </p:nvSpPr>
        <p:spPr>
          <a:xfrm>
            <a:off x="2187450" y="302125"/>
            <a:ext cx="47691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1" lang="es-419" sz="3000" u="none" cap="none" strike="noStrike">
                <a:solidFill>
                  <a:srgbClr val="000000"/>
                </a:solidFill>
                <a:latin typeface="Anton"/>
                <a:ea typeface="Anton"/>
                <a:cs typeface="Anton"/>
                <a:sym typeface="Anton"/>
              </a:rPr>
              <a:t>¡NO OLVIDEMOS!</a:t>
            </a:r>
            <a:endParaRPr b="0" i="1" sz="3000" u="none" cap="none" strike="noStrike">
              <a:solidFill>
                <a:srgbClr val="000000"/>
              </a:solidFill>
              <a:latin typeface="Anton"/>
              <a:ea typeface="Anton"/>
              <a:cs typeface="Anton"/>
              <a:sym typeface="Anton"/>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4" name="Shape 174"/>
        <p:cNvGrpSpPr/>
        <p:nvPr/>
      </p:nvGrpSpPr>
      <p:grpSpPr>
        <a:xfrm>
          <a:off x="0" y="0"/>
          <a:ext cx="0" cy="0"/>
          <a:chOff x="0" y="0"/>
          <a:chExt cx="0" cy="0"/>
        </a:xfrm>
      </p:grpSpPr>
      <p:sp>
        <p:nvSpPr>
          <p:cNvPr id="175" name="Google Shape;175;p41"/>
          <p:cNvSpPr txBox="1"/>
          <p:nvPr/>
        </p:nvSpPr>
        <p:spPr>
          <a:xfrm>
            <a:off x="2187450" y="2077200"/>
            <a:ext cx="48027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419" sz="3600" u="none" cap="none" strike="noStrike">
                <a:solidFill>
                  <a:srgbClr val="E0FF00"/>
                </a:solidFill>
                <a:latin typeface="Anton"/>
                <a:ea typeface="Anton"/>
                <a:cs typeface="Anton"/>
                <a:sym typeface="Anton"/>
              </a:rPr>
              <a:t>SUGAR SYNTAX</a:t>
            </a:r>
            <a:endParaRPr b="0" i="1" sz="3600" u="none" cap="none" strike="noStrike">
              <a:solidFill>
                <a:srgbClr val="E0FF00"/>
              </a:solidFill>
              <a:latin typeface="Anton"/>
              <a:ea typeface="Anton"/>
              <a:cs typeface="Anton"/>
              <a:sym typeface="Anton"/>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 name="Shape 487"/>
        <p:cNvGrpSpPr/>
        <p:nvPr/>
      </p:nvGrpSpPr>
      <p:grpSpPr>
        <a:xfrm>
          <a:off x="0" y="0"/>
          <a:ext cx="0" cy="0"/>
          <a:chOff x="0" y="0"/>
          <a:chExt cx="0" cy="0"/>
        </a:xfrm>
      </p:grpSpPr>
      <p:sp>
        <p:nvSpPr>
          <p:cNvPr id="488" name="Google Shape;488;p86"/>
          <p:cNvSpPr txBox="1"/>
          <p:nvPr/>
        </p:nvSpPr>
        <p:spPr>
          <a:xfrm>
            <a:off x="399800" y="1078400"/>
            <a:ext cx="8326200" cy="17343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100"/>
              <a:buFont typeface="Arial"/>
              <a:buNone/>
            </a:pPr>
            <a:r>
              <a:rPr b="0" i="0" lang="es-419" sz="2000" u="none" cap="none" strike="noStrike">
                <a:solidFill>
                  <a:schemeClr val="dk1"/>
                </a:solidFill>
                <a:highlight>
                  <a:schemeClr val="lt1"/>
                </a:highlight>
                <a:latin typeface="Helvetica Neue Light"/>
                <a:ea typeface="Helvetica Neue Light"/>
                <a:cs typeface="Helvetica Neue Light"/>
                <a:sym typeface="Helvetica Neue Light"/>
              </a:rPr>
              <a:t>A medida que nuestra aplicación va creciendo y tenemos componentes más grandes que manejan distintos eventos, JSX nos va a ayudar mucho a agilizar y organizar nuestros desarrollo de componentes.</a:t>
            </a:r>
            <a:endParaRPr b="0" i="0" sz="2000" u="none" cap="none" strike="noStrike">
              <a:solidFill>
                <a:schemeClr val="dk1"/>
              </a:solidFill>
              <a:highlight>
                <a:schemeClr val="lt1"/>
              </a:highlight>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chemeClr val="dk1"/>
              </a:buClr>
              <a:buSzPts val="1100"/>
              <a:buFont typeface="Arial"/>
              <a:buNone/>
            </a:pPr>
            <a:r>
              <a:t/>
            </a:r>
            <a:endParaRPr b="0" i="0" sz="2000" u="none" cap="none" strike="noStrike">
              <a:solidFill>
                <a:schemeClr val="dk1"/>
              </a:solidFill>
              <a:highlight>
                <a:schemeClr val="lt1"/>
              </a:highlight>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chemeClr val="dk1"/>
              </a:buClr>
              <a:buSzPts val="1100"/>
              <a:buFont typeface="Arial"/>
              <a:buNone/>
            </a:pPr>
            <a:r>
              <a:t/>
            </a:r>
            <a:endParaRPr b="0" i="0" sz="2000" u="none" cap="none" strike="noStrike">
              <a:solidFill>
                <a:schemeClr val="dk1"/>
              </a:solidFill>
              <a:highlight>
                <a:schemeClr val="lt1"/>
              </a:highlight>
              <a:latin typeface="Helvetica Neue Light"/>
              <a:ea typeface="Helvetica Neue Light"/>
              <a:cs typeface="Helvetica Neue Light"/>
              <a:sym typeface="Helvetica Neue Light"/>
            </a:endParaRPr>
          </a:p>
        </p:txBody>
      </p:sp>
      <p:pic>
        <p:nvPicPr>
          <p:cNvPr id="489" name="Google Shape;489;p86"/>
          <p:cNvPicPr preferRelativeResize="0"/>
          <p:nvPr/>
        </p:nvPicPr>
        <p:blipFill rotWithShape="1">
          <a:blip r:embed="rId3">
            <a:alphaModFix/>
          </a:blip>
          <a:srcRect b="0" l="0" r="0" t="0"/>
          <a:stretch/>
        </p:blipFill>
        <p:spPr>
          <a:xfrm>
            <a:off x="3252562" y="3054125"/>
            <a:ext cx="2615050" cy="1092750"/>
          </a:xfrm>
          <a:prstGeom prst="rect">
            <a:avLst/>
          </a:prstGeom>
          <a:noFill/>
          <a:ln>
            <a:noFill/>
          </a:ln>
        </p:spPr>
      </p:pic>
      <p:pic>
        <p:nvPicPr>
          <p:cNvPr id="490" name="Google Shape;490;p86"/>
          <p:cNvPicPr preferRelativeResize="0"/>
          <p:nvPr/>
        </p:nvPicPr>
        <p:blipFill rotWithShape="1">
          <a:blip r:embed="rId4">
            <a:alphaModFix/>
          </a:blip>
          <a:srcRect b="0" l="0" r="0" t="0"/>
          <a:stretch/>
        </p:blipFill>
        <p:spPr>
          <a:xfrm>
            <a:off x="751687" y="2917550"/>
            <a:ext cx="1571100" cy="1365900"/>
          </a:xfrm>
          <a:prstGeom prst="rect">
            <a:avLst/>
          </a:prstGeom>
          <a:noFill/>
          <a:ln>
            <a:noFill/>
          </a:ln>
        </p:spPr>
      </p:pic>
      <p:pic>
        <p:nvPicPr>
          <p:cNvPr id="491" name="Google Shape;491;p86"/>
          <p:cNvPicPr preferRelativeResize="0"/>
          <p:nvPr/>
        </p:nvPicPr>
        <p:blipFill rotWithShape="1">
          <a:blip r:embed="rId5">
            <a:alphaModFix/>
          </a:blip>
          <a:srcRect b="0" l="0" r="0" t="0"/>
          <a:stretch/>
        </p:blipFill>
        <p:spPr>
          <a:xfrm>
            <a:off x="6723712" y="2766200"/>
            <a:ext cx="1668600" cy="1668600"/>
          </a:xfrm>
          <a:prstGeom prst="rect">
            <a:avLst/>
          </a:prstGeom>
          <a:noFill/>
          <a:ln>
            <a:noFill/>
          </a:ln>
        </p:spPr>
      </p:pic>
      <p:pic>
        <p:nvPicPr>
          <p:cNvPr id="492" name="Google Shape;492;p86"/>
          <p:cNvPicPr preferRelativeResize="0"/>
          <p:nvPr/>
        </p:nvPicPr>
        <p:blipFill rotWithShape="1">
          <a:blip r:embed="rId6">
            <a:alphaModFix/>
          </a:blip>
          <a:srcRect b="0" l="0" r="0" t="0"/>
          <a:stretch/>
        </p:blipFill>
        <p:spPr>
          <a:xfrm>
            <a:off x="2509759" y="3323750"/>
            <a:ext cx="555824" cy="553500"/>
          </a:xfrm>
          <a:prstGeom prst="rect">
            <a:avLst/>
          </a:prstGeom>
          <a:noFill/>
          <a:ln>
            <a:noFill/>
          </a:ln>
        </p:spPr>
      </p:pic>
      <p:pic>
        <p:nvPicPr>
          <p:cNvPr id="493" name="Google Shape;493;p86"/>
          <p:cNvPicPr preferRelativeResize="0"/>
          <p:nvPr/>
        </p:nvPicPr>
        <p:blipFill rotWithShape="1">
          <a:blip r:embed="rId6">
            <a:alphaModFix/>
          </a:blip>
          <a:srcRect b="0" l="0" r="0" t="0"/>
          <a:stretch/>
        </p:blipFill>
        <p:spPr>
          <a:xfrm>
            <a:off x="6054609" y="3323750"/>
            <a:ext cx="555824" cy="55350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sp>
        <p:nvSpPr>
          <p:cNvPr id="498" name="Google Shape;498;p87"/>
          <p:cNvSpPr txBox="1"/>
          <p:nvPr/>
        </p:nvSpPr>
        <p:spPr>
          <a:xfrm>
            <a:off x="399800" y="787025"/>
            <a:ext cx="8326200" cy="24375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100"/>
              <a:buFont typeface="Arial"/>
              <a:buNone/>
            </a:pPr>
            <a:r>
              <a:t/>
            </a:r>
            <a:endParaRPr b="0" i="0" sz="2000" u="none" cap="none" strike="noStrike">
              <a:solidFill>
                <a:schemeClr val="dk1"/>
              </a:solidFill>
              <a:highlight>
                <a:schemeClr val="lt1"/>
              </a:highlight>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chemeClr val="dk1"/>
              </a:buClr>
              <a:buSzPts val="1100"/>
              <a:buFont typeface="Arial"/>
              <a:buNone/>
            </a:pPr>
            <a:r>
              <a:t/>
            </a:r>
            <a:endParaRPr b="0" i="0" sz="2000" u="none" cap="none" strike="noStrike">
              <a:solidFill>
                <a:schemeClr val="dk1"/>
              </a:solidFill>
              <a:highlight>
                <a:schemeClr val="lt1"/>
              </a:highlight>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chemeClr val="dk1"/>
              </a:buClr>
              <a:buSzPts val="1100"/>
              <a:buFont typeface="Arial"/>
              <a:buNone/>
            </a:pPr>
            <a:r>
              <a:rPr b="0" i="0" lang="es-419" sz="2000" u="none" cap="none" strike="noStrike">
                <a:solidFill>
                  <a:schemeClr val="dk1"/>
                </a:solidFill>
                <a:highlight>
                  <a:schemeClr val="lt1"/>
                </a:highlight>
                <a:latin typeface="Helvetica Neue Light"/>
                <a:ea typeface="Helvetica Neue Light"/>
                <a:cs typeface="Helvetica Neue Light"/>
                <a:sym typeface="Helvetica Neue Light"/>
              </a:rPr>
              <a:t>Para poder utilizar JSX en nuestra aplicación, debemos tener instalado </a:t>
            </a:r>
            <a:r>
              <a:rPr b="1" i="0" lang="es-419" sz="2000" u="none" cap="none" strike="noStrike">
                <a:solidFill>
                  <a:schemeClr val="dk1"/>
                </a:solidFill>
                <a:highlight>
                  <a:schemeClr val="lt1"/>
                </a:highlight>
                <a:latin typeface="Helvetica Neue"/>
                <a:ea typeface="Helvetica Neue"/>
                <a:cs typeface="Helvetica Neue"/>
                <a:sym typeface="Helvetica Neue"/>
              </a:rPr>
              <a:t>Webpack</a:t>
            </a:r>
            <a:r>
              <a:rPr b="0" i="0" lang="es-419" sz="2000" u="none" cap="none" strike="noStrike">
                <a:solidFill>
                  <a:schemeClr val="dk1"/>
                </a:solidFill>
                <a:highlight>
                  <a:schemeClr val="lt1"/>
                </a:highlight>
                <a:latin typeface="Helvetica Neue Light"/>
                <a:ea typeface="Helvetica Neue Light"/>
                <a:cs typeface="Helvetica Neue Light"/>
                <a:sym typeface="Helvetica Neue Light"/>
              </a:rPr>
              <a:t> que en nuestro caso viene incluido con </a:t>
            </a:r>
            <a:r>
              <a:rPr b="1" i="0" lang="es-419" sz="2000" u="none" cap="none" strike="noStrike">
                <a:solidFill>
                  <a:schemeClr val="dk1"/>
                </a:solidFill>
                <a:highlight>
                  <a:schemeClr val="lt1"/>
                </a:highlight>
                <a:latin typeface="Helvetica Neue"/>
                <a:ea typeface="Helvetica Neue"/>
                <a:cs typeface="Helvetica Neue"/>
                <a:sym typeface="Helvetica Neue"/>
              </a:rPr>
              <a:t>create-react-app</a:t>
            </a:r>
            <a:endParaRPr b="0" i="0" sz="2000" u="none" cap="none" strike="noStrike">
              <a:solidFill>
                <a:schemeClr val="dk1"/>
              </a:solidFill>
              <a:highlight>
                <a:schemeClr val="lt1"/>
              </a:highlight>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chemeClr val="dk1"/>
              </a:buClr>
              <a:buSzPts val="1100"/>
              <a:buFont typeface="Arial"/>
              <a:buNone/>
            </a:pPr>
            <a:r>
              <a:t/>
            </a:r>
            <a:endParaRPr b="0" i="0" sz="2000" u="none" cap="none" strike="noStrike">
              <a:solidFill>
                <a:schemeClr val="dk1"/>
              </a:solidFill>
              <a:highlight>
                <a:schemeClr val="lt1"/>
              </a:highlight>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chemeClr val="dk1"/>
              </a:buClr>
              <a:buSzPts val="1100"/>
              <a:buFont typeface="Arial"/>
              <a:buNone/>
            </a:pPr>
            <a:r>
              <a:t/>
            </a:r>
            <a:endParaRPr b="0" i="0" sz="2000" u="none" cap="none" strike="noStrike">
              <a:solidFill>
                <a:schemeClr val="dk1"/>
              </a:solidFill>
              <a:highlight>
                <a:schemeClr val="lt1"/>
              </a:highlight>
              <a:latin typeface="Helvetica Neue Light"/>
              <a:ea typeface="Helvetica Neue Light"/>
              <a:cs typeface="Helvetica Neue Light"/>
              <a:sym typeface="Helvetica Neue Light"/>
            </a:endParaRPr>
          </a:p>
        </p:txBody>
      </p:sp>
      <p:pic>
        <p:nvPicPr>
          <p:cNvPr id="499" name="Google Shape;499;p87"/>
          <p:cNvPicPr preferRelativeResize="0"/>
          <p:nvPr/>
        </p:nvPicPr>
        <p:blipFill rotWithShape="1">
          <a:blip r:embed="rId3">
            <a:alphaModFix/>
          </a:blip>
          <a:srcRect b="0" l="0" r="0" t="0"/>
          <a:stretch/>
        </p:blipFill>
        <p:spPr>
          <a:xfrm>
            <a:off x="3252562" y="3054125"/>
            <a:ext cx="2615050" cy="1092750"/>
          </a:xfrm>
          <a:prstGeom prst="rect">
            <a:avLst/>
          </a:prstGeom>
          <a:noFill/>
          <a:ln>
            <a:noFill/>
          </a:ln>
        </p:spPr>
      </p:pic>
      <p:pic>
        <p:nvPicPr>
          <p:cNvPr id="500" name="Google Shape;500;p87"/>
          <p:cNvPicPr preferRelativeResize="0"/>
          <p:nvPr/>
        </p:nvPicPr>
        <p:blipFill rotWithShape="1">
          <a:blip r:embed="rId4">
            <a:alphaModFix/>
          </a:blip>
          <a:srcRect b="0" l="0" r="0" t="0"/>
          <a:stretch/>
        </p:blipFill>
        <p:spPr>
          <a:xfrm>
            <a:off x="751687" y="2917550"/>
            <a:ext cx="1571100" cy="1365900"/>
          </a:xfrm>
          <a:prstGeom prst="rect">
            <a:avLst/>
          </a:prstGeom>
          <a:noFill/>
          <a:ln>
            <a:noFill/>
          </a:ln>
        </p:spPr>
      </p:pic>
      <p:pic>
        <p:nvPicPr>
          <p:cNvPr id="501" name="Google Shape;501;p87"/>
          <p:cNvPicPr preferRelativeResize="0"/>
          <p:nvPr/>
        </p:nvPicPr>
        <p:blipFill rotWithShape="1">
          <a:blip r:embed="rId5">
            <a:alphaModFix/>
          </a:blip>
          <a:srcRect b="0" l="0" r="0" t="0"/>
          <a:stretch/>
        </p:blipFill>
        <p:spPr>
          <a:xfrm>
            <a:off x="6723712" y="2766200"/>
            <a:ext cx="1668600" cy="1668600"/>
          </a:xfrm>
          <a:prstGeom prst="rect">
            <a:avLst/>
          </a:prstGeom>
          <a:noFill/>
          <a:ln>
            <a:noFill/>
          </a:ln>
        </p:spPr>
      </p:pic>
      <p:pic>
        <p:nvPicPr>
          <p:cNvPr id="502" name="Google Shape;502;p87"/>
          <p:cNvPicPr preferRelativeResize="0"/>
          <p:nvPr/>
        </p:nvPicPr>
        <p:blipFill rotWithShape="1">
          <a:blip r:embed="rId6">
            <a:alphaModFix/>
          </a:blip>
          <a:srcRect b="0" l="0" r="0" t="0"/>
          <a:stretch/>
        </p:blipFill>
        <p:spPr>
          <a:xfrm>
            <a:off x="2509759" y="3323750"/>
            <a:ext cx="555824" cy="553500"/>
          </a:xfrm>
          <a:prstGeom prst="rect">
            <a:avLst/>
          </a:prstGeom>
          <a:noFill/>
          <a:ln>
            <a:noFill/>
          </a:ln>
        </p:spPr>
      </p:pic>
      <p:pic>
        <p:nvPicPr>
          <p:cNvPr id="503" name="Google Shape;503;p87"/>
          <p:cNvPicPr preferRelativeResize="0"/>
          <p:nvPr/>
        </p:nvPicPr>
        <p:blipFill rotWithShape="1">
          <a:blip r:embed="rId6">
            <a:alphaModFix/>
          </a:blip>
          <a:srcRect b="0" l="0" r="0" t="0"/>
          <a:stretch/>
        </p:blipFill>
        <p:spPr>
          <a:xfrm>
            <a:off x="6054609" y="3323750"/>
            <a:ext cx="555824" cy="55350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07" name="Shape 507"/>
        <p:cNvGrpSpPr/>
        <p:nvPr/>
      </p:nvGrpSpPr>
      <p:grpSpPr>
        <a:xfrm>
          <a:off x="0" y="0"/>
          <a:ext cx="0" cy="0"/>
          <a:chOff x="0" y="0"/>
          <a:chExt cx="0" cy="0"/>
        </a:xfrm>
      </p:grpSpPr>
      <p:sp>
        <p:nvSpPr>
          <p:cNvPr id="508" name="Google Shape;508;p88"/>
          <p:cNvSpPr txBox="1"/>
          <p:nvPr/>
        </p:nvSpPr>
        <p:spPr>
          <a:xfrm>
            <a:off x="2776738" y="1880500"/>
            <a:ext cx="2804700" cy="1129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0" i="1" lang="es-419" sz="4000" u="none" cap="none" strike="noStrike">
                <a:solidFill>
                  <a:srgbClr val="E0FF00"/>
                </a:solidFill>
                <a:latin typeface="Anton"/>
                <a:ea typeface="Anton"/>
                <a:cs typeface="Anton"/>
                <a:sym typeface="Anton"/>
              </a:rPr>
              <a:t>¿PREGUNTAS?</a:t>
            </a:r>
            <a:endParaRPr b="0" i="1" sz="4000" u="none" cap="none" strike="noStrike">
              <a:solidFill>
                <a:srgbClr val="E0FF00"/>
              </a:solidFill>
              <a:latin typeface="Anton"/>
              <a:ea typeface="Anton"/>
              <a:cs typeface="Anton"/>
              <a:sym typeface="Anton"/>
            </a:endParaRPr>
          </a:p>
        </p:txBody>
      </p:sp>
      <p:pic>
        <p:nvPicPr>
          <p:cNvPr descr="Tiger Face on Apple iOS 12.2" id="509" name="Google Shape;509;p88"/>
          <p:cNvPicPr preferRelativeResize="0"/>
          <p:nvPr/>
        </p:nvPicPr>
        <p:blipFill rotWithShape="1">
          <a:blip r:embed="rId4">
            <a:alphaModFix/>
          </a:blip>
          <a:srcRect b="0" l="0" r="0" t="0"/>
          <a:stretch/>
        </p:blipFill>
        <p:spPr>
          <a:xfrm>
            <a:off x="5655188" y="2089063"/>
            <a:ext cx="712075" cy="712075"/>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FF00"/>
            </a:gs>
            <a:gs pos="100000">
              <a:srgbClr val="3CEFAB"/>
            </a:gs>
          </a:gsLst>
          <a:lin ang="10800025" scaled="0"/>
        </a:gradFill>
      </p:bgPr>
    </p:bg>
    <p:spTree>
      <p:nvGrpSpPr>
        <p:cNvPr id="513" name="Shape 513"/>
        <p:cNvGrpSpPr/>
        <p:nvPr/>
      </p:nvGrpSpPr>
      <p:grpSpPr>
        <a:xfrm>
          <a:off x="0" y="0"/>
          <a:ext cx="0" cy="0"/>
          <a:chOff x="0" y="0"/>
          <a:chExt cx="0" cy="0"/>
        </a:xfrm>
      </p:grpSpPr>
      <p:sp>
        <p:nvSpPr>
          <p:cNvPr id="514" name="Google Shape;514;p89"/>
          <p:cNvSpPr txBox="1"/>
          <p:nvPr/>
        </p:nvSpPr>
        <p:spPr>
          <a:xfrm>
            <a:off x="959875" y="2610600"/>
            <a:ext cx="72243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419" sz="3600" u="none" cap="none" strike="noStrike">
                <a:solidFill>
                  <a:srgbClr val="000000"/>
                </a:solidFill>
                <a:latin typeface="Anton"/>
                <a:ea typeface="Anton"/>
                <a:cs typeface="Anton"/>
                <a:sym typeface="Anton"/>
              </a:rPr>
              <a:t>¿QUIERES SABER MÁS? TE DEJAMOS MATERIAL AMPLIADO DE LA CLASE</a:t>
            </a:r>
            <a:endParaRPr b="0" i="1" sz="3600" u="none" cap="none" strike="noStrike">
              <a:solidFill>
                <a:srgbClr val="000000"/>
              </a:solidFill>
              <a:latin typeface="Anton"/>
              <a:ea typeface="Anton"/>
              <a:cs typeface="Anton"/>
              <a:sym typeface="Anton"/>
            </a:endParaRPr>
          </a:p>
        </p:txBody>
      </p:sp>
      <p:pic>
        <p:nvPicPr>
          <p:cNvPr id="515" name="Google Shape;515;p89"/>
          <p:cNvPicPr preferRelativeResize="0"/>
          <p:nvPr/>
        </p:nvPicPr>
        <p:blipFill rotWithShape="1">
          <a:blip r:embed="rId3">
            <a:alphaModFix/>
          </a:blip>
          <a:srcRect b="0" l="0" r="0" t="0"/>
          <a:stretch/>
        </p:blipFill>
        <p:spPr>
          <a:xfrm>
            <a:off x="3978713" y="1025775"/>
            <a:ext cx="1186525" cy="1186525"/>
          </a:xfrm>
          <a:prstGeom prst="rect">
            <a:avLst/>
          </a:prstGeom>
          <a:noFill/>
          <a:ln>
            <a:noFill/>
          </a:ln>
        </p:spPr>
      </p:pic>
      <p:pic>
        <p:nvPicPr>
          <p:cNvPr id="516" name="Google Shape;516;p89"/>
          <p:cNvPicPr preferRelativeResize="0"/>
          <p:nvPr/>
        </p:nvPicPr>
        <p:blipFill rotWithShape="1">
          <a:blip r:embed="rId4">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0" name="Shape 520"/>
        <p:cNvGrpSpPr/>
        <p:nvPr/>
      </p:nvGrpSpPr>
      <p:grpSpPr>
        <a:xfrm>
          <a:off x="0" y="0"/>
          <a:ext cx="0" cy="0"/>
          <a:chOff x="0" y="0"/>
          <a:chExt cx="0" cy="0"/>
        </a:xfrm>
      </p:grpSpPr>
      <p:sp>
        <p:nvSpPr>
          <p:cNvPr id="521" name="Google Shape;521;p90"/>
          <p:cNvSpPr txBox="1"/>
          <p:nvPr/>
        </p:nvSpPr>
        <p:spPr>
          <a:xfrm>
            <a:off x="1878225" y="1734450"/>
            <a:ext cx="7015500" cy="1674600"/>
          </a:xfrm>
          <a:prstGeom prst="rect">
            <a:avLst/>
          </a:prstGeom>
          <a:noFill/>
          <a:ln>
            <a:noFill/>
          </a:ln>
        </p:spPr>
        <p:txBody>
          <a:bodyPr anchorCtr="0" anchor="ctr" bIns="91425" lIns="91425" spcFirstLastPara="1" rIns="91425" wrap="square" tIns="91425">
            <a:noAutofit/>
          </a:bodyPr>
          <a:lstStyle/>
          <a:p>
            <a:pPr indent="-342900" lvl="0" marL="457200" marR="0" rtl="0" algn="l">
              <a:lnSpc>
                <a:spcPct val="115000"/>
              </a:lnSpc>
              <a:spcBef>
                <a:spcPts val="0"/>
              </a:spcBef>
              <a:spcAft>
                <a:spcPts val="0"/>
              </a:spcAft>
              <a:buClr>
                <a:srgbClr val="3CEFAB"/>
              </a:buClr>
              <a:buSzPts val="1800"/>
              <a:buFont typeface="Arial"/>
              <a:buChar char="●"/>
            </a:pPr>
            <a:r>
              <a:rPr b="0" i="0" lang="es-419" sz="1800" u="none" cap="none" strike="noStrike">
                <a:solidFill>
                  <a:schemeClr val="dk1"/>
                </a:solidFill>
                <a:latin typeface="Helvetica Neue Light"/>
                <a:ea typeface="Helvetica Neue Light"/>
                <a:cs typeface="Helvetica Neue Light"/>
                <a:sym typeface="Helvetica Neue Light"/>
              </a:rPr>
              <a:t>React.js Essentials (1 ed.). EEUU, Packt. | </a:t>
            </a:r>
            <a:r>
              <a:rPr b="1" i="1" lang="es-419" sz="1800" u="none" cap="none" strike="noStrike">
                <a:solidFill>
                  <a:schemeClr val="dk1"/>
                </a:solidFill>
                <a:latin typeface="Helvetica Neue"/>
                <a:ea typeface="Helvetica Neue"/>
                <a:cs typeface="Helvetica Neue"/>
                <a:sym typeface="Helvetica Neue"/>
              </a:rPr>
              <a:t>Fedosejev, A. (2015)</a:t>
            </a:r>
            <a:endParaRPr b="0" i="0" sz="1800" u="none" cap="none" strike="noStrike">
              <a:solidFill>
                <a:schemeClr val="dk1"/>
              </a:solidFill>
              <a:latin typeface="Helvetica Neue Light"/>
              <a:ea typeface="Helvetica Neue Light"/>
              <a:cs typeface="Helvetica Neue Light"/>
              <a:sym typeface="Helvetica Neue Light"/>
            </a:endParaRPr>
          </a:p>
          <a:p>
            <a:pPr indent="-342900" lvl="0" marL="457200" marR="0" rtl="0" algn="l">
              <a:lnSpc>
                <a:spcPct val="115000"/>
              </a:lnSpc>
              <a:spcBef>
                <a:spcPts val="1000"/>
              </a:spcBef>
              <a:spcAft>
                <a:spcPts val="0"/>
              </a:spcAft>
              <a:buClr>
                <a:srgbClr val="3CEFAB"/>
              </a:buClr>
              <a:buSzPts val="1800"/>
              <a:buFont typeface="Arial"/>
              <a:buChar char="●"/>
            </a:pPr>
            <a:r>
              <a:rPr b="0" i="0" lang="es-419" sz="1800" u="none" cap="none" strike="noStrike">
                <a:solidFill>
                  <a:schemeClr val="dk1"/>
                </a:solidFill>
                <a:latin typeface="Helvetica Neue Light"/>
                <a:ea typeface="Helvetica Neue Light"/>
                <a:cs typeface="Helvetica Neue Light"/>
                <a:sym typeface="Helvetica Neue Light"/>
              </a:rPr>
              <a:t>ReactJS by Example (1 ed.). EEUU, Packt. | </a:t>
            </a:r>
            <a:r>
              <a:rPr b="1" i="1" lang="es-419" sz="1800" u="none" cap="none" strike="noStrike">
                <a:solidFill>
                  <a:schemeClr val="dk1"/>
                </a:solidFill>
                <a:latin typeface="Helvetica Neue"/>
                <a:ea typeface="Helvetica Neue"/>
                <a:cs typeface="Helvetica Neue"/>
                <a:sym typeface="Helvetica Neue"/>
              </a:rPr>
              <a:t>Amler (2016)</a:t>
            </a:r>
            <a:endParaRPr b="1" i="1" sz="1800" u="none" cap="none" strike="noStrike">
              <a:solidFill>
                <a:schemeClr val="dk1"/>
              </a:solidFill>
              <a:latin typeface="Helvetica Neue"/>
              <a:ea typeface="Helvetica Neue"/>
              <a:cs typeface="Helvetica Neue"/>
              <a:sym typeface="Helvetica Neue"/>
            </a:endParaRPr>
          </a:p>
          <a:p>
            <a:pPr indent="-342900" lvl="0" marL="457200" marR="0" rtl="0" algn="l">
              <a:lnSpc>
                <a:spcPct val="115000"/>
              </a:lnSpc>
              <a:spcBef>
                <a:spcPts val="1000"/>
              </a:spcBef>
              <a:spcAft>
                <a:spcPts val="0"/>
              </a:spcAft>
              <a:buClr>
                <a:srgbClr val="3CEFAB"/>
              </a:buClr>
              <a:buSzPts val="1800"/>
              <a:buFont typeface="Arial"/>
              <a:buChar char="●"/>
            </a:pPr>
            <a:r>
              <a:rPr b="0" i="0" lang="es-419" sz="1800" u="none" cap="none" strike="noStrike">
                <a:solidFill>
                  <a:schemeClr val="dk1"/>
                </a:solidFill>
                <a:latin typeface="Helvetica Neue Light"/>
                <a:ea typeface="Helvetica Neue Light"/>
                <a:cs typeface="Helvetica Neue Light"/>
                <a:sym typeface="Helvetica Neue Light"/>
              </a:rPr>
              <a:t>ReactJS Cookbook (1 ed.). EEUU, Packt. | </a:t>
            </a:r>
            <a:r>
              <a:rPr b="1" i="1" lang="es-419" sz="1800" u="none" cap="none" strike="noStrike">
                <a:solidFill>
                  <a:schemeClr val="dk1"/>
                </a:solidFill>
                <a:latin typeface="Helvetica Neue"/>
                <a:ea typeface="Helvetica Neue"/>
                <a:cs typeface="Helvetica Neue"/>
                <a:sym typeface="Helvetica Neue"/>
              </a:rPr>
              <a:t>Stein, J. (2016)</a:t>
            </a:r>
            <a:endParaRPr b="0" i="0" sz="1800" u="none" cap="none" strike="noStrike">
              <a:solidFill>
                <a:schemeClr val="dk1"/>
              </a:solidFill>
              <a:latin typeface="Helvetica Neue Light"/>
              <a:ea typeface="Helvetica Neue Light"/>
              <a:cs typeface="Helvetica Neue Light"/>
              <a:sym typeface="Helvetica Neue Light"/>
            </a:endParaRPr>
          </a:p>
          <a:p>
            <a:pPr indent="-342900" lvl="0" marL="457200" marR="0" rtl="0" algn="l">
              <a:lnSpc>
                <a:spcPct val="115000"/>
              </a:lnSpc>
              <a:spcBef>
                <a:spcPts val="0"/>
              </a:spcBef>
              <a:spcAft>
                <a:spcPts val="0"/>
              </a:spcAft>
              <a:buClr>
                <a:srgbClr val="3CEFAB"/>
              </a:buClr>
              <a:buSzPts val="1800"/>
              <a:buFont typeface="Helvetica Neue Light"/>
              <a:buChar char="●"/>
            </a:pPr>
            <a:r>
              <a:rPr b="0" i="0" lang="es-419" sz="1800" u="sng" cap="none" strike="noStrike">
                <a:solidFill>
                  <a:schemeClr val="accent1"/>
                </a:solidFill>
                <a:latin typeface="Helvetica Neue Light"/>
                <a:ea typeface="Helvetica Neue Light"/>
                <a:cs typeface="Helvetica Neue Light"/>
                <a:sym typeface="Helvetica Neue Light"/>
                <a:hlinkClick r:id="rId3">
                  <a:extLst>
                    <a:ext uri="{A12FA001-AC4F-418D-AE19-62706E023703}">
                      <ahyp:hlinkClr val="tx"/>
                    </a:ext>
                  </a:extLst>
                </a:hlinkClick>
              </a:rPr>
              <a:t>https://caniuse.com</a:t>
            </a:r>
            <a:r>
              <a:rPr b="0" i="0" lang="es-419" sz="1800" u="none" cap="none" strike="noStrike">
                <a:solidFill>
                  <a:schemeClr val="accent1"/>
                </a:solidFill>
                <a:latin typeface="Helvetica Neue Light"/>
                <a:ea typeface="Helvetica Neue Light"/>
                <a:cs typeface="Helvetica Neue Light"/>
                <a:sym typeface="Helvetica Neue Light"/>
              </a:rPr>
              <a:t> </a:t>
            </a:r>
            <a:r>
              <a:rPr b="0" i="0" lang="es-419" sz="1800" u="none" cap="none" strike="noStrike">
                <a:solidFill>
                  <a:schemeClr val="dk1"/>
                </a:solidFill>
                <a:latin typeface="Helvetica Neue Light"/>
                <a:ea typeface="Helvetica Neue Light"/>
                <a:cs typeface="Helvetica Neue Light"/>
                <a:sym typeface="Helvetica Neue Light"/>
              </a:rPr>
              <a:t>| </a:t>
            </a:r>
            <a:r>
              <a:rPr b="1" i="1" lang="es-419" sz="1800" u="none" cap="none" strike="noStrike">
                <a:solidFill>
                  <a:schemeClr val="dk1"/>
                </a:solidFill>
                <a:latin typeface="Helvetica Neue"/>
                <a:ea typeface="Helvetica Neue"/>
                <a:cs typeface="Helvetica Neue"/>
                <a:sym typeface="Helvetica Neue"/>
              </a:rPr>
              <a:t>Can I use</a:t>
            </a:r>
            <a:endParaRPr b="0" i="0" sz="1800" u="sng" cap="none" strike="noStrike">
              <a:solidFill>
                <a:schemeClr val="accent1"/>
              </a:solidFill>
              <a:latin typeface="Helvetica Neue Light"/>
              <a:ea typeface="Helvetica Neue Light"/>
              <a:cs typeface="Helvetica Neue Light"/>
              <a:sym typeface="Helvetica Neue Light"/>
            </a:endParaRPr>
          </a:p>
          <a:p>
            <a:pPr indent="0" lvl="0" marL="0" marR="0" rtl="0" algn="l">
              <a:lnSpc>
                <a:spcPct val="115000"/>
              </a:lnSpc>
              <a:spcBef>
                <a:spcPts val="1000"/>
              </a:spcBef>
              <a:spcAft>
                <a:spcPts val="0"/>
              </a:spcAft>
              <a:buClr>
                <a:srgbClr val="000000"/>
              </a:buClr>
              <a:buSzPts val="1100"/>
              <a:buFont typeface="Arial"/>
              <a:buNone/>
            </a:pPr>
            <a:r>
              <a:t/>
            </a:r>
            <a:endParaRPr b="0" i="0" sz="1800" u="none" cap="none" strike="noStrike">
              <a:solidFill>
                <a:schemeClr val="dk1"/>
              </a:solidFill>
              <a:latin typeface="Helvetica Neue Light"/>
              <a:ea typeface="Helvetica Neue Light"/>
              <a:cs typeface="Helvetica Neue Light"/>
              <a:sym typeface="Helvetica Neue Light"/>
            </a:endParaRPr>
          </a:p>
        </p:txBody>
      </p:sp>
      <p:pic>
        <p:nvPicPr>
          <p:cNvPr id="522" name="Google Shape;522;p90"/>
          <p:cNvPicPr preferRelativeResize="0"/>
          <p:nvPr/>
        </p:nvPicPr>
        <p:blipFill rotWithShape="1">
          <a:blip r:embed="rId4">
            <a:alphaModFix/>
          </a:blip>
          <a:srcRect b="0" l="0" r="0" t="0"/>
          <a:stretch/>
        </p:blipFill>
        <p:spPr>
          <a:xfrm>
            <a:off x="7567925" y="4659625"/>
            <a:ext cx="1186526" cy="330675"/>
          </a:xfrm>
          <a:prstGeom prst="rect">
            <a:avLst/>
          </a:prstGeom>
          <a:noFill/>
          <a:ln>
            <a:noFill/>
          </a:ln>
        </p:spPr>
      </p:pic>
      <p:pic>
        <p:nvPicPr>
          <p:cNvPr id="523" name="Google Shape;523;p90"/>
          <p:cNvPicPr preferRelativeResize="0"/>
          <p:nvPr/>
        </p:nvPicPr>
        <p:blipFill rotWithShape="1">
          <a:blip r:embed="rId5">
            <a:alphaModFix/>
          </a:blip>
          <a:srcRect b="0" l="0" r="0" t="0"/>
          <a:stretch/>
        </p:blipFill>
        <p:spPr>
          <a:xfrm>
            <a:off x="7411525" y="127700"/>
            <a:ext cx="1634174" cy="639850"/>
          </a:xfrm>
          <a:prstGeom prst="rect">
            <a:avLst/>
          </a:prstGeom>
          <a:noFill/>
          <a:ln>
            <a:noFill/>
          </a:ln>
        </p:spPr>
      </p:pic>
      <p:sp>
        <p:nvSpPr>
          <p:cNvPr id="524" name="Google Shape;524;p90"/>
          <p:cNvSpPr/>
          <p:nvPr/>
        </p:nvSpPr>
        <p:spPr>
          <a:xfrm>
            <a:off x="425825" y="1734450"/>
            <a:ext cx="1070700" cy="1070700"/>
          </a:xfrm>
          <a:prstGeom prst="ellipse">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25" name="Google Shape;525;p90"/>
          <p:cNvPicPr preferRelativeResize="0"/>
          <p:nvPr/>
        </p:nvPicPr>
        <p:blipFill rotWithShape="1">
          <a:blip r:embed="rId6">
            <a:alphaModFix/>
          </a:blip>
          <a:srcRect b="0" l="0" r="0" t="0"/>
          <a:stretch/>
        </p:blipFill>
        <p:spPr>
          <a:xfrm>
            <a:off x="688534" y="1997140"/>
            <a:ext cx="545131" cy="545131"/>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29" name="Shape 529"/>
        <p:cNvGrpSpPr/>
        <p:nvPr/>
      </p:nvGrpSpPr>
      <p:grpSpPr>
        <a:xfrm>
          <a:off x="0" y="0"/>
          <a:ext cx="0" cy="0"/>
          <a:chOff x="0" y="0"/>
          <a:chExt cx="0" cy="0"/>
        </a:xfrm>
      </p:grpSpPr>
      <p:sp>
        <p:nvSpPr>
          <p:cNvPr id="530" name="Google Shape;530;p91"/>
          <p:cNvSpPr txBox="1"/>
          <p:nvPr/>
        </p:nvSpPr>
        <p:spPr>
          <a:xfrm>
            <a:off x="2657700" y="2394100"/>
            <a:ext cx="3828600" cy="1129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0"/>
              <a:buFont typeface="Arial"/>
              <a:buNone/>
            </a:pPr>
            <a:r>
              <a:rPr b="0" i="0" lang="es-419" sz="6000" u="none" cap="none" strike="noStrike">
                <a:solidFill>
                  <a:srgbClr val="E8E7E3"/>
                </a:solidFill>
                <a:latin typeface="Arial"/>
                <a:ea typeface="Arial"/>
                <a:cs typeface="Arial"/>
                <a:sym typeface="Arial"/>
              </a:rPr>
              <a:t>☕ </a:t>
            </a:r>
            <a:endParaRPr b="0" i="0" sz="6000" u="none" cap="none" strike="noStrike">
              <a:solidFill>
                <a:srgbClr val="E8E7E3"/>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6000"/>
              <a:buFont typeface="Arial"/>
              <a:buNone/>
            </a:pPr>
            <a:r>
              <a:rPr b="0" i="1" lang="es-419" sz="6000" u="none" cap="none" strike="noStrike">
                <a:solidFill>
                  <a:srgbClr val="E0FF00"/>
                </a:solidFill>
                <a:latin typeface="Anton"/>
                <a:ea typeface="Anton"/>
                <a:cs typeface="Anton"/>
                <a:sym typeface="Anton"/>
              </a:rPr>
              <a:t>BREAK</a:t>
            </a:r>
            <a:endParaRPr b="0" i="1" sz="6000" u="none" cap="none" strike="noStrike">
              <a:solidFill>
                <a:srgbClr val="E0FF00"/>
              </a:solidFill>
              <a:latin typeface="Anton"/>
              <a:ea typeface="Anton"/>
              <a:cs typeface="Anton"/>
              <a:sym typeface="Anton"/>
            </a:endParaRPr>
          </a:p>
          <a:p>
            <a:pPr indent="0" lvl="0" marL="0" marR="0" rtl="0" algn="ctr">
              <a:lnSpc>
                <a:spcPct val="100000"/>
              </a:lnSpc>
              <a:spcBef>
                <a:spcPts val="0"/>
              </a:spcBef>
              <a:spcAft>
                <a:spcPts val="0"/>
              </a:spcAft>
              <a:buClr>
                <a:srgbClr val="000000"/>
              </a:buClr>
              <a:buSzPts val="2100"/>
              <a:buFont typeface="Arial"/>
              <a:buNone/>
            </a:pPr>
            <a:r>
              <a:t/>
            </a:r>
            <a:endParaRPr b="0" i="0" sz="2100" u="none" cap="none" strike="noStrike">
              <a:solidFill>
                <a:schemeClr val="lt1"/>
              </a:solidFill>
              <a:latin typeface="Anton"/>
              <a:ea typeface="Anton"/>
              <a:cs typeface="Anton"/>
              <a:sym typeface="Anton"/>
            </a:endParaRPr>
          </a:p>
          <a:p>
            <a:pPr indent="0" lvl="0" marL="0" marR="0" rtl="0" algn="ctr">
              <a:lnSpc>
                <a:spcPct val="100000"/>
              </a:lnSpc>
              <a:spcBef>
                <a:spcPts val="0"/>
              </a:spcBef>
              <a:spcAft>
                <a:spcPts val="0"/>
              </a:spcAft>
              <a:buClr>
                <a:srgbClr val="000000"/>
              </a:buClr>
              <a:buSzPts val="2100"/>
              <a:buFont typeface="Arial"/>
              <a:buNone/>
            </a:pPr>
            <a:r>
              <a:rPr b="0" i="0" lang="es-419" sz="2100" u="none" cap="none" strike="noStrike">
                <a:solidFill>
                  <a:schemeClr val="lt1"/>
                </a:solidFill>
                <a:latin typeface="Anton"/>
                <a:ea typeface="Anton"/>
                <a:cs typeface="Anton"/>
                <a:sym typeface="Anton"/>
              </a:rPr>
              <a:t>¡30/45 MINUTOS Y VOLVEMOS!</a:t>
            </a:r>
            <a:endParaRPr b="0" i="0" sz="2100" u="none" cap="none" strike="noStrike">
              <a:solidFill>
                <a:schemeClr val="lt1"/>
              </a:solidFill>
              <a:latin typeface="Anton"/>
              <a:ea typeface="Anton"/>
              <a:cs typeface="Anton"/>
              <a:sym typeface="Anton"/>
            </a:endParaRPr>
          </a:p>
          <a:p>
            <a:pPr indent="0" lvl="0" marL="0" marR="0" rtl="0" algn="l">
              <a:lnSpc>
                <a:spcPct val="100000"/>
              </a:lnSpc>
              <a:spcBef>
                <a:spcPts val="0"/>
              </a:spcBef>
              <a:spcAft>
                <a:spcPts val="0"/>
              </a:spcAft>
              <a:buClr>
                <a:srgbClr val="000000"/>
              </a:buClr>
              <a:buSzPts val="4000"/>
              <a:buFont typeface="Arial"/>
              <a:buNone/>
            </a:pPr>
            <a:r>
              <a:t/>
            </a:r>
            <a:endParaRPr b="0" i="1" sz="4000" u="none" cap="none" strike="noStrike">
              <a:solidFill>
                <a:srgbClr val="E0FF00"/>
              </a:solidFill>
              <a:latin typeface="Anton"/>
              <a:ea typeface="Anton"/>
              <a:cs typeface="Anton"/>
              <a:sym typeface="Anton"/>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34" name="Shape 534"/>
        <p:cNvGrpSpPr/>
        <p:nvPr/>
      </p:nvGrpSpPr>
      <p:grpSpPr>
        <a:xfrm>
          <a:off x="0" y="0"/>
          <a:ext cx="0" cy="0"/>
          <a:chOff x="0" y="0"/>
          <a:chExt cx="0" cy="0"/>
        </a:xfrm>
      </p:grpSpPr>
      <p:sp>
        <p:nvSpPr>
          <p:cNvPr id="535" name="Google Shape;535;p92"/>
          <p:cNvSpPr txBox="1"/>
          <p:nvPr/>
        </p:nvSpPr>
        <p:spPr>
          <a:xfrm>
            <a:off x="2022750" y="2009038"/>
            <a:ext cx="5035500" cy="633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419" sz="3600" u="none" cap="none" strike="noStrike">
                <a:solidFill>
                  <a:srgbClr val="121212"/>
                </a:solidFill>
                <a:latin typeface="Anton"/>
                <a:ea typeface="Anton"/>
                <a:cs typeface="Anton"/>
                <a:sym typeface="Anton"/>
              </a:rPr>
              <a:t>Introducción a componentes</a:t>
            </a:r>
            <a:endParaRPr b="0" i="1" sz="3600" u="none" cap="none" strike="noStrike">
              <a:solidFill>
                <a:srgbClr val="121212"/>
              </a:solidFill>
              <a:latin typeface="Anton"/>
              <a:ea typeface="Anton"/>
              <a:cs typeface="Anton"/>
              <a:sym typeface="Anton"/>
            </a:endParaRPr>
          </a:p>
        </p:txBody>
      </p:sp>
      <p:sp>
        <p:nvSpPr>
          <p:cNvPr id="536" name="Google Shape;536;p92"/>
          <p:cNvSpPr txBox="1"/>
          <p:nvPr/>
        </p:nvSpPr>
        <p:spPr>
          <a:xfrm>
            <a:off x="707225" y="4382850"/>
            <a:ext cx="1731000" cy="475800"/>
          </a:xfrm>
          <a:prstGeom prst="rect">
            <a:avLst/>
          </a:prstGeom>
          <a:noFill/>
          <a:ln>
            <a:noFill/>
          </a:ln>
        </p:spPr>
        <p:txBody>
          <a:bodyPr anchorCtr="0" anchor="ctr"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1800"/>
              <a:buFont typeface="Arial"/>
              <a:buNone/>
            </a:pPr>
            <a:r>
              <a:t/>
            </a:r>
            <a:endParaRPr b="1" i="0" sz="1800" u="none" cap="none" strike="noStrike">
              <a:solidFill>
                <a:srgbClr val="000000"/>
              </a:solidFill>
              <a:latin typeface="Lato"/>
              <a:ea typeface="Lato"/>
              <a:cs typeface="Lato"/>
              <a:sym typeface="Lato"/>
            </a:endParaRPr>
          </a:p>
        </p:txBody>
      </p:sp>
      <p:sp>
        <p:nvSpPr>
          <p:cNvPr id="537" name="Google Shape;537;p92"/>
          <p:cNvSpPr txBox="1"/>
          <p:nvPr/>
        </p:nvSpPr>
        <p:spPr>
          <a:xfrm>
            <a:off x="1631850" y="1643300"/>
            <a:ext cx="5880300" cy="475800"/>
          </a:xfrm>
          <a:prstGeom prst="rect">
            <a:avLst/>
          </a:prstGeom>
          <a:noFill/>
          <a:ln>
            <a:noFill/>
          </a:ln>
        </p:spPr>
        <p:txBody>
          <a:bodyPr anchorCtr="0" anchor="ctr"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2000"/>
              <a:buFont typeface="Arial"/>
              <a:buNone/>
            </a:pPr>
            <a:r>
              <a:rPr b="0" i="0" lang="es-419" sz="2000" u="none" cap="none" strike="noStrike">
                <a:solidFill>
                  <a:srgbClr val="121212"/>
                </a:solidFill>
                <a:latin typeface="Helvetica Neue"/>
                <a:ea typeface="Helvetica Neue"/>
                <a:cs typeface="Helvetica Neue"/>
                <a:sym typeface="Helvetica Neue"/>
              </a:rPr>
              <a:t> React.JS</a:t>
            </a:r>
            <a:endParaRPr b="0" i="0" sz="1400" u="none" cap="none" strike="noStrike">
              <a:solidFill>
                <a:srgbClr val="121212"/>
              </a:solidFill>
              <a:latin typeface="Helvetica Neue Light"/>
              <a:ea typeface="Helvetica Neue Light"/>
              <a:cs typeface="Helvetica Neue Light"/>
              <a:sym typeface="Helvetica Neue Light"/>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1" name="Shape 541"/>
        <p:cNvGrpSpPr/>
        <p:nvPr/>
      </p:nvGrpSpPr>
      <p:grpSpPr>
        <a:xfrm>
          <a:off x="0" y="0"/>
          <a:ext cx="0" cy="0"/>
          <a:chOff x="0" y="0"/>
          <a:chExt cx="0" cy="0"/>
        </a:xfrm>
      </p:grpSpPr>
      <p:sp>
        <p:nvSpPr>
          <p:cNvPr id="542" name="Google Shape;542;p93"/>
          <p:cNvSpPr txBox="1"/>
          <p:nvPr/>
        </p:nvSpPr>
        <p:spPr>
          <a:xfrm>
            <a:off x="483500" y="1009175"/>
            <a:ext cx="3980700" cy="3600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250"/>
              <a:buFont typeface="Arial"/>
              <a:buNone/>
            </a:pPr>
            <a:r>
              <a:t/>
            </a:r>
            <a:endParaRPr b="0" i="0" sz="1250" u="none" cap="none" strike="noStrike">
              <a:solidFill>
                <a:srgbClr val="000000"/>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rgbClr val="000000"/>
              </a:buClr>
              <a:buSzPts val="1250"/>
              <a:buFont typeface="Arial"/>
              <a:buNone/>
            </a:pPr>
            <a:r>
              <a:rPr b="1" i="0" lang="es-419" sz="1250" u="none" cap="none" strike="noStrike">
                <a:solidFill>
                  <a:srgbClr val="000000"/>
                </a:solidFill>
                <a:latin typeface="Helvetica Neue"/>
                <a:ea typeface="Helvetica Neue"/>
                <a:cs typeface="Helvetica Neue"/>
                <a:sym typeface="Helvetica Neue"/>
              </a:rPr>
              <a:t>Sugar Syntax: </a:t>
            </a:r>
            <a:r>
              <a:rPr b="0" i="0" lang="es-419" sz="1250" u="none" cap="none" strike="noStrike">
                <a:solidFill>
                  <a:srgbClr val="000000"/>
                </a:solidFill>
                <a:latin typeface="Helvetica Neue Light"/>
                <a:ea typeface="Helvetica Neue Light"/>
                <a:cs typeface="Helvetica Neue Light"/>
                <a:sym typeface="Helvetica Neue Light"/>
              </a:rPr>
              <a:t>refiere a la sintaxis agregada a un lenguaje de programación con el objetivo de hacer más fácil y eficiente su utilización. Favorece su escritura, lectura y comprensión.</a:t>
            </a:r>
            <a:endParaRPr b="0" i="0" sz="1250" u="none" cap="none" strike="noStrike">
              <a:solidFill>
                <a:srgbClr val="000000"/>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rgbClr val="000000"/>
              </a:buClr>
              <a:buSzPts val="1250"/>
              <a:buFont typeface="Arial"/>
              <a:buNone/>
            </a:pPr>
            <a:r>
              <a:t/>
            </a:r>
            <a:endParaRPr b="0" i="0" sz="1250" u="none" cap="none" strike="noStrike">
              <a:solidFill>
                <a:srgbClr val="000000"/>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rgbClr val="000000"/>
              </a:buClr>
              <a:buSzPts val="1250"/>
              <a:buFont typeface="Arial"/>
              <a:buNone/>
            </a:pPr>
            <a:r>
              <a:rPr b="1" i="0" lang="es-419" sz="1250" u="none" cap="none" strike="noStrike">
                <a:solidFill>
                  <a:srgbClr val="000000"/>
                </a:solidFill>
                <a:latin typeface="Helvetica Neue"/>
                <a:ea typeface="Helvetica Neue"/>
                <a:cs typeface="Helvetica Neue"/>
                <a:sym typeface="Helvetica Neue"/>
              </a:rPr>
              <a:t>Webpack:</a:t>
            </a:r>
            <a:r>
              <a:rPr b="0" i="0" lang="es-419" sz="1250" u="none" cap="none" strike="noStrike">
                <a:solidFill>
                  <a:srgbClr val="000000"/>
                </a:solidFill>
                <a:latin typeface="Helvetica Neue Light"/>
                <a:ea typeface="Helvetica Neue Light"/>
                <a:cs typeface="Helvetica Neue Light"/>
                <a:sym typeface="Helvetica Neue Light"/>
              </a:rPr>
              <a:t> es un module bundler o empaquetador de módulos.</a:t>
            </a:r>
            <a:endParaRPr b="0" i="0" sz="1250" u="none" cap="none" strike="noStrike">
              <a:solidFill>
                <a:srgbClr val="000000"/>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rgbClr val="000000"/>
              </a:buClr>
              <a:buSzPts val="1250"/>
              <a:buFont typeface="Arial"/>
              <a:buNone/>
            </a:pPr>
            <a:r>
              <a:t/>
            </a:r>
            <a:endParaRPr b="0" i="0" sz="1250" u="none" cap="none" strike="noStrike">
              <a:solidFill>
                <a:srgbClr val="000000"/>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rgbClr val="000000"/>
              </a:buClr>
              <a:buSzPts val="1250"/>
              <a:buFont typeface="Arial"/>
              <a:buNone/>
            </a:pPr>
            <a:r>
              <a:rPr b="1" i="0" lang="es-419" sz="1250" u="none" cap="none" strike="noStrike">
                <a:solidFill>
                  <a:srgbClr val="000000"/>
                </a:solidFill>
                <a:latin typeface="Helvetica Neue"/>
                <a:ea typeface="Helvetica Neue"/>
                <a:cs typeface="Helvetica Neue"/>
                <a:sym typeface="Helvetica Neue"/>
              </a:rPr>
              <a:t>Eject: </a:t>
            </a:r>
            <a:r>
              <a:rPr b="0" i="0" lang="es-419" sz="1250" u="none" cap="none" strike="noStrike">
                <a:solidFill>
                  <a:srgbClr val="000000"/>
                </a:solidFill>
                <a:latin typeface="Helvetica Neue Light"/>
                <a:ea typeface="Helvetica Neue Light"/>
                <a:cs typeface="Helvetica Neue Light"/>
                <a:sym typeface="Helvetica Neue Light"/>
              </a:rPr>
              <a:t>es una acción permanente, que permite tener un control más específico del bundling, a costa de que de ahora en adelante tendremos que encargarnos de mantenerlo.</a:t>
            </a:r>
            <a:endParaRPr b="0" i="0" sz="1250" u="none" cap="none" strike="noStrike">
              <a:solidFill>
                <a:srgbClr val="000000"/>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rgbClr val="000000"/>
              </a:buClr>
              <a:buSzPts val="1250"/>
              <a:buFont typeface="Arial"/>
              <a:buNone/>
            </a:pPr>
            <a:r>
              <a:t/>
            </a:r>
            <a:endParaRPr b="0" i="0" sz="1250" u="none" cap="none" strike="noStrike">
              <a:solidFill>
                <a:srgbClr val="000000"/>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rgbClr val="000000"/>
              </a:buClr>
              <a:buSzPts val="1250"/>
              <a:buFont typeface="Arial"/>
              <a:buNone/>
            </a:pPr>
            <a:r>
              <a:rPr b="1" i="0" lang="es-419" sz="1250" u="none" cap="none" strike="noStrike">
                <a:solidFill>
                  <a:srgbClr val="000000"/>
                </a:solidFill>
                <a:latin typeface="Helvetica Neue"/>
                <a:ea typeface="Helvetica Neue"/>
                <a:cs typeface="Helvetica Neue"/>
                <a:sym typeface="Helvetica Neue"/>
              </a:rPr>
              <a:t>Transpiling:</a:t>
            </a:r>
            <a:r>
              <a:rPr b="0" i="0" lang="es-419" sz="1250" u="none" cap="none" strike="noStrike">
                <a:solidFill>
                  <a:srgbClr val="000000"/>
                </a:solidFill>
                <a:latin typeface="Helvetica Neue Light"/>
                <a:ea typeface="Helvetica Neue Light"/>
                <a:cs typeface="Helvetica Neue Light"/>
                <a:sym typeface="Helvetica Neue Light"/>
              </a:rPr>
              <a:t> es el proceso de convertir código escrito en un lenguaje, a su representación en otro lenguaje.</a:t>
            </a:r>
            <a:endParaRPr b="0" i="0" sz="1250" u="none" cap="none" strike="noStrike">
              <a:solidFill>
                <a:srgbClr val="000000"/>
              </a:solidFill>
              <a:latin typeface="Helvetica Neue Light"/>
              <a:ea typeface="Helvetica Neue Light"/>
              <a:cs typeface="Helvetica Neue Light"/>
              <a:sym typeface="Helvetica Neue Light"/>
            </a:endParaRPr>
          </a:p>
        </p:txBody>
      </p:sp>
      <p:sp>
        <p:nvSpPr>
          <p:cNvPr id="543" name="Google Shape;543;p93"/>
          <p:cNvSpPr txBox="1"/>
          <p:nvPr/>
        </p:nvSpPr>
        <p:spPr>
          <a:xfrm>
            <a:off x="196487" y="-23325"/>
            <a:ext cx="8423100" cy="989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500"/>
              <a:buFont typeface="Arial"/>
              <a:buNone/>
            </a:pPr>
            <a:r>
              <a:rPr b="0" i="1" lang="es-419" sz="4500" u="none" cap="none" strike="noStrike">
                <a:solidFill>
                  <a:srgbClr val="000000"/>
                </a:solidFill>
                <a:latin typeface="Anton"/>
                <a:ea typeface="Anton"/>
                <a:cs typeface="Anton"/>
                <a:sym typeface="Anton"/>
              </a:rPr>
              <a:t>GLOSARIO:</a:t>
            </a:r>
            <a:endParaRPr b="0" i="0" sz="1400" u="none" cap="none" strike="noStrike">
              <a:solidFill>
                <a:srgbClr val="000000"/>
              </a:solidFill>
              <a:latin typeface="Arial"/>
              <a:ea typeface="Arial"/>
              <a:cs typeface="Arial"/>
              <a:sym typeface="Arial"/>
            </a:endParaRPr>
          </a:p>
        </p:txBody>
      </p:sp>
      <p:pic>
        <p:nvPicPr>
          <p:cNvPr id="544" name="Google Shape;544;p93"/>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545" name="Google Shape;545;p93"/>
          <p:cNvSpPr txBox="1"/>
          <p:nvPr/>
        </p:nvSpPr>
        <p:spPr>
          <a:xfrm>
            <a:off x="4572000" y="1390175"/>
            <a:ext cx="3924900" cy="3600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2000"/>
              <a:buFont typeface="Arial"/>
              <a:buNone/>
            </a:pPr>
            <a:r>
              <a:t/>
            </a:r>
            <a:endParaRPr b="0" i="0" sz="1400" u="none" cap="none" strike="noStrike">
              <a:solidFill>
                <a:srgbClr val="000000"/>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rgbClr val="000000"/>
              </a:buClr>
              <a:buSzPts val="2000"/>
              <a:buFont typeface="Arial"/>
              <a:buNone/>
            </a:pPr>
            <a:r>
              <a:t/>
            </a:r>
            <a:endParaRPr b="0" i="0" sz="1400" u="none" cap="none" strike="noStrike">
              <a:solidFill>
                <a:srgbClr val="000000"/>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rgbClr val="000000"/>
              </a:buClr>
              <a:buSzPts val="2000"/>
              <a:buFont typeface="Arial"/>
              <a:buNone/>
            </a:pPr>
            <a:r>
              <a:t/>
            </a:r>
            <a:endParaRPr b="0" i="0" sz="1400" u="none" cap="none" strike="noStrike">
              <a:solidFill>
                <a:srgbClr val="000000"/>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rgbClr val="000000"/>
              </a:buClr>
              <a:buSzPts val="1400"/>
              <a:buFont typeface="Arial"/>
              <a:buNone/>
            </a:pPr>
            <a:r>
              <a:t/>
            </a:r>
            <a:endParaRPr b="0" i="0" sz="1400" u="none" cap="none" strike="noStrike">
              <a:solidFill>
                <a:srgbClr val="000000"/>
              </a:solidFill>
              <a:latin typeface="Helvetica Neue Light"/>
              <a:ea typeface="Helvetica Neue Light"/>
              <a:cs typeface="Helvetica Neue Light"/>
              <a:sym typeface="Helvetica Neue Light"/>
            </a:endParaRPr>
          </a:p>
        </p:txBody>
      </p:sp>
      <p:sp>
        <p:nvSpPr>
          <p:cNvPr id="546" name="Google Shape;546;p93"/>
          <p:cNvSpPr txBox="1"/>
          <p:nvPr/>
        </p:nvSpPr>
        <p:spPr>
          <a:xfrm>
            <a:off x="4572000" y="1009175"/>
            <a:ext cx="3924900" cy="3600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250"/>
              <a:buFont typeface="Arial"/>
              <a:buNone/>
            </a:pPr>
            <a:r>
              <a:t/>
            </a:r>
            <a:endParaRPr b="0" i="0" sz="1250" u="none" cap="none" strike="noStrike">
              <a:solidFill>
                <a:srgbClr val="000000"/>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rgbClr val="000000"/>
              </a:buClr>
              <a:buSzPts val="1250"/>
              <a:buFont typeface="Arial"/>
              <a:buNone/>
            </a:pPr>
            <a:r>
              <a:rPr b="1" i="0" lang="es-419" sz="1250" u="none" cap="none" strike="noStrike">
                <a:solidFill>
                  <a:srgbClr val="000000"/>
                </a:solidFill>
                <a:latin typeface="Helvetica Neue"/>
                <a:ea typeface="Helvetica Neue"/>
                <a:cs typeface="Helvetica Neue"/>
                <a:sym typeface="Helvetica Neue"/>
              </a:rPr>
              <a:t>JSX:</a:t>
            </a:r>
            <a:r>
              <a:rPr b="0" i="0" lang="es-419" sz="1250" u="none" cap="none" strike="noStrike">
                <a:solidFill>
                  <a:srgbClr val="000000"/>
                </a:solidFill>
                <a:latin typeface="Helvetica Neue Light"/>
                <a:ea typeface="Helvetica Neue Light"/>
                <a:cs typeface="Helvetica Neue Light"/>
                <a:sym typeface="Helvetica Neue Light"/>
              </a:rPr>
              <a:t> es una extensión de sintaxis de Javascript que se parece a HTML. Oficialmente, es una extensión que permite hacer llamadas a funciones y a construcción de objetos. No es ni una cadena de caracteres, ni HTML.</a:t>
            </a:r>
            <a:endParaRPr b="0" i="0" sz="1250" u="none" cap="none" strike="noStrike">
              <a:solidFill>
                <a:srgbClr val="000000"/>
              </a:solidFill>
              <a:latin typeface="Helvetica Neue Light"/>
              <a:ea typeface="Helvetica Neue Light"/>
              <a:cs typeface="Helvetica Neue Light"/>
              <a:sym typeface="Helvetica Neue Light"/>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EFAB"/>
        </a:solidFill>
      </p:bgPr>
    </p:bg>
    <p:spTree>
      <p:nvGrpSpPr>
        <p:cNvPr id="550" name="Shape 550"/>
        <p:cNvGrpSpPr/>
        <p:nvPr/>
      </p:nvGrpSpPr>
      <p:grpSpPr>
        <a:xfrm>
          <a:off x="0" y="0"/>
          <a:ext cx="0" cy="0"/>
          <a:chOff x="0" y="0"/>
          <a:chExt cx="0" cy="0"/>
        </a:xfrm>
      </p:grpSpPr>
      <p:pic>
        <p:nvPicPr>
          <p:cNvPr id="551" name="Google Shape;551;p94"/>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552" name="Google Shape;552;p94"/>
          <p:cNvSpPr txBox="1"/>
          <p:nvPr/>
        </p:nvSpPr>
        <p:spPr>
          <a:xfrm>
            <a:off x="2039325" y="2077200"/>
            <a:ext cx="5073300" cy="9891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3000"/>
              <a:buFont typeface="Arial"/>
              <a:buNone/>
            </a:pPr>
            <a:r>
              <a:rPr b="0" i="1" lang="es-419" sz="3000" u="none" cap="none" strike="noStrike">
                <a:solidFill>
                  <a:srgbClr val="000000"/>
                </a:solidFill>
                <a:latin typeface="Anton"/>
                <a:ea typeface="Anton"/>
                <a:cs typeface="Anton"/>
                <a:sym typeface="Anton"/>
              </a:rPr>
              <a:t>MOMENTO DE EXPOSICIÓN DOCENTE</a:t>
            </a:r>
            <a:endParaRPr b="0" i="1" sz="3000" u="none" cap="none" strike="noStrike">
              <a:solidFill>
                <a:srgbClr val="000000"/>
              </a:solidFill>
              <a:latin typeface="Anton"/>
              <a:ea typeface="Anton"/>
              <a:cs typeface="Anton"/>
              <a:sym typeface="Anton"/>
            </a:endParaRPr>
          </a:p>
        </p:txBody>
      </p:sp>
      <p:pic>
        <p:nvPicPr>
          <p:cNvPr id="553" name="Google Shape;553;p94"/>
          <p:cNvPicPr preferRelativeResize="0"/>
          <p:nvPr/>
        </p:nvPicPr>
        <p:blipFill rotWithShape="1">
          <a:blip r:embed="rId4">
            <a:alphaModFix/>
          </a:blip>
          <a:srcRect b="0" l="0" r="0" t="0"/>
          <a:stretch/>
        </p:blipFill>
        <p:spPr>
          <a:xfrm>
            <a:off x="3978725" y="701387"/>
            <a:ext cx="1186525" cy="1186525"/>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57" name="Shape 557"/>
        <p:cNvGrpSpPr/>
        <p:nvPr/>
      </p:nvGrpSpPr>
      <p:grpSpPr>
        <a:xfrm>
          <a:off x="0" y="0"/>
          <a:ext cx="0" cy="0"/>
          <a:chOff x="0" y="0"/>
          <a:chExt cx="0" cy="0"/>
        </a:xfrm>
      </p:grpSpPr>
      <p:sp>
        <p:nvSpPr>
          <p:cNvPr id="558" name="Google Shape;558;p95"/>
          <p:cNvSpPr txBox="1"/>
          <p:nvPr/>
        </p:nvSpPr>
        <p:spPr>
          <a:xfrm>
            <a:off x="2187450" y="2077200"/>
            <a:ext cx="48027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419" sz="3600" u="none" cap="none" strike="noStrike">
                <a:solidFill>
                  <a:srgbClr val="E0FF00"/>
                </a:solidFill>
                <a:latin typeface="Anton"/>
                <a:ea typeface="Anton"/>
                <a:cs typeface="Anton"/>
                <a:sym typeface="Anton"/>
              </a:rPr>
              <a:t>COMPONENTES I: INTRODUCCIÓN</a:t>
            </a:r>
            <a:endParaRPr b="0" i="1" sz="3600" u="none" cap="none" strike="noStrike">
              <a:solidFill>
                <a:srgbClr val="E0FF00"/>
              </a:solidFill>
              <a:latin typeface="Anton"/>
              <a:ea typeface="Anton"/>
              <a:cs typeface="Anton"/>
              <a:sym typeface="Anton"/>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FF00"/>
            </a:gs>
            <a:gs pos="100000">
              <a:srgbClr val="3CEFAB"/>
            </a:gs>
          </a:gsLst>
          <a:lin ang="10800025" scaled="0"/>
        </a:gradFill>
      </p:bgPr>
    </p:bg>
    <p:spTree>
      <p:nvGrpSpPr>
        <p:cNvPr id="179" name="Shape 179"/>
        <p:cNvGrpSpPr/>
        <p:nvPr/>
      </p:nvGrpSpPr>
      <p:grpSpPr>
        <a:xfrm>
          <a:off x="0" y="0"/>
          <a:ext cx="0" cy="0"/>
          <a:chOff x="0" y="0"/>
          <a:chExt cx="0" cy="0"/>
        </a:xfrm>
      </p:grpSpPr>
      <p:pic>
        <p:nvPicPr>
          <p:cNvPr id="180" name="Google Shape;180;p42"/>
          <p:cNvPicPr preferRelativeResize="0"/>
          <p:nvPr/>
        </p:nvPicPr>
        <p:blipFill rotWithShape="1">
          <a:blip r:embed="rId3">
            <a:alphaModFix/>
          </a:blip>
          <a:srcRect b="0" l="0" r="0" t="0"/>
          <a:stretch/>
        </p:blipFill>
        <p:spPr>
          <a:xfrm>
            <a:off x="7446150" y="4444700"/>
            <a:ext cx="1186526" cy="330675"/>
          </a:xfrm>
          <a:prstGeom prst="rect">
            <a:avLst/>
          </a:prstGeom>
          <a:noFill/>
          <a:ln>
            <a:noFill/>
          </a:ln>
        </p:spPr>
      </p:pic>
      <p:sp>
        <p:nvSpPr>
          <p:cNvPr id="181" name="Google Shape;181;p42"/>
          <p:cNvSpPr txBox="1"/>
          <p:nvPr/>
        </p:nvSpPr>
        <p:spPr>
          <a:xfrm>
            <a:off x="2187450" y="2077200"/>
            <a:ext cx="47691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419" sz="3600" u="none" cap="none" strike="noStrike">
                <a:solidFill>
                  <a:srgbClr val="000000"/>
                </a:solidFill>
                <a:latin typeface="Anton"/>
                <a:ea typeface="Anton"/>
                <a:cs typeface="Anton"/>
                <a:sym typeface="Anton"/>
              </a:rPr>
              <a:t>¿POR QUÉ EXISTE EL SUGAR-SYNTAX?</a:t>
            </a:r>
            <a:endParaRPr b="0" i="1" sz="3600" u="none" cap="none" strike="noStrike">
              <a:solidFill>
                <a:srgbClr val="000000"/>
              </a:solidFill>
              <a:latin typeface="Anton"/>
              <a:ea typeface="Anton"/>
              <a:cs typeface="Anton"/>
              <a:sym typeface="Anton"/>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2" name="Shape 562"/>
        <p:cNvGrpSpPr/>
        <p:nvPr/>
      </p:nvGrpSpPr>
      <p:grpSpPr>
        <a:xfrm>
          <a:off x="0" y="0"/>
          <a:ext cx="0" cy="0"/>
          <a:chOff x="0" y="0"/>
          <a:chExt cx="0" cy="0"/>
        </a:xfrm>
      </p:grpSpPr>
      <p:sp>
        <p:nvSpPr>
          <p:cNvPr id="563" name="Google Shape;563;p96"/>
          <p:cNvSpPr txBox="1"/>
          <p:nvPr/>
        </p:nvSpPr>
        <p:spPr>
          <a:xfrm>
            <a:off x="217800" y="881825"/>
            <a:ext cx="8708400" cy="18372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100"/>
              <a:buFont typeface="Arial"/>
              <a:buNone/>
            </a:pPr>
            <a:r>
              <a:rPr b="0" i="0" lang="es-419" sz="2000" u="none" cap="none" strike="noStrike">
                <a:solidFill>
                  <a:srgbClr val="000000"/>
                </a:solidFill>
                <a:highlight>
                  <a:srgbClr val="FFFFFF"/>
                </a:highlight>
                <a:latin typeface="Helvetica Neue Light"/>
                <a:ea typeface="Helvetica Neue Light"/>
                <a:cs typeface="Helvetica Neue Light"/>
                <a:sym typeface="Helvetica Neue Light"/>
              </a:rPr>
              <a:t>Las aplicaciones en React se construyen mediante </a:t>
            </a:r>
            <a:r>
              <a:rPr b="1" i="0" lang="es-419" sz="2000" u="none" cap="none" strike="noStrike">
                <a:solidFill>
                  <a:srgbClr val="000000"/>
                </a:solidFill>
                <a:highlight>
                  <a:srgbClr val="FFFFFF"/>
                </a:highlight>
                <a:latin typeface="Helvetica Neue"/>
                <a:ea typeface="Helvetica Neue"/>
                <a:cs typeface="Helvetica Neue"/>
                <a:sym typeface="Helvetica Neue"/>
              </a:rPr>
              <a:t>componentes</a:t>
            </a:r>
            <a:r>
              <a:rPr b="0" i="0" lang="es-419" sz="2000" u="none" cap="none" strike="noStrike">
                <a:solidFill>
                  <a:srgbClr val="000000"/>
                </a:solidFill>
                <a:highlight>
                  <a:srgbClr val="FFFFFF"/>
                </a:highlight>
                <a:latin typeface="Helvetica Neue Light"/>
                <a:ea typeface="Helvetica Neue Light"/>
                <a:cs typeface="Helvetica Neue Light"/>
                <a:sym typeface="Helvetica Neue Light"/>
              </a:rPr>
              <a:t>. </a:t>
            </a:r>
            <a:endParaRPr b="0" i="0" sz="2000" u="none" cap="none" strike="noStrike">
              <a:solidFill>
                <a:srgbClr val="000000"/>
              </a:solidFill>
              <a:highlight>
                <a:srgbClr val="FFFFFF"/>
              </a:highlight>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1100"/>
              <a:buFont typeface="Arial"/>
              <a:buNone/>
            </a:pPr>
            <a:r>
              <a:rPr b="0" i="0" lang="es-419" sz="2000" u="none" cap="none" strike="noStrike">
                <a:solidFill>
                  <a:srgbClr val="000000"/>
                </a:solidFill>
                <a:highlight>
                  <a:srgbClr val="FFFFFF"/>
                </a:highlight>
                <a:latin typeface="Helvetica Neue Light"/>
                <a:ea typeface="Helvetica Neue Light"/>
                <a:cs typeface="Helvetica Neue Light"/>
                <a:sym typeface="Helvetica Neue Light"/>
              </a:rPr>
              <a:t>El potencial de este funcionamiento consiste en que podemos crear aplicaciones completas de una manera </a:t>
            </a:r>
            <a:r>
              <a:rPr b="1" i="0" lang="es-419" sz="2000" u="none" cap="none" strike="noStrike">
                <a:solidFill>
                  <a:srgbClr val="000000"/>
                </a:solidFill>
                <a:highlight>
                  <a:srgbClr val="FFFFFF"/>
                </a:highlight>
                <a:latin typeface="Helvetica Neue"/>
                <a:ea typeface="Helvetica Neue"/>
                <a:cs typeface="Helvetica Neue"/>
                <a:sym typeface="Helvetica Neue"/>
              </a:rPr>
              <a:t>modular</a:t>
            </a:r>
            <a:r>
              <a:rPr b="0" i="0" lang="es-419" sz="2000" u="none" cap="none" strike="noStrike">
                <a:solidFill>
                  <a:srgbClr val="000000"/>
                </a:solidFill>
                <a:highlight>
                  <a:srgbClr val="FFFFFF"/>
                </a:highlight>
                <a:latin typeface="Helvetica Neue Light"/>
                <a:ea typeface="Helvetica Neue Light"/>
                <a:cs typeface="Helvetica Neue Light"/>
                <a:sym typeface="Helvetica Neue Light"/>
              </a:rPr>
              <a:t> y de fácil mantenimiento, a pesar de su complejidad.</a:t>
            </a:r>
            <a:endParaRPr b="0" i="0" sz="2000" u="none" cap="none" strike="noStrike">
              <a:solidFill>
                <a:srgbClr val="000000"/>
              </a:solidFill>
              <a:highlight>
                <a:srgbClr val="FFFFFF"/>
              </a:highlight>
              <a:latin typeface="Helvetica Neue Light"/>
              <a:ea typeface="Helvetica Neue Light"/>
              <a:cs typeface="Helvetica Neue Light"/>
              <a:sym typeface="Helvetica Neue Light"/>
            </a:endParaRPr>
          </a:p>
        </p:txBody>
      </p:sp>
      <p:pic>
        <p:nvPicPr>
          <p:cNvPr id="564" name="Google Shape;564;p96"/>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565" name="Google Shape;565;p96"/>
          <p:cNvPicPr preferRelativeResize="0"/>
          <p:nvPr/>
        </p:nvPicPr>
        <p:blipFill rotWithShape="1">
          <a:blip r:embed="rId4">
            <a:alphaModFix/>
          </a:blip>
          <a:srcRect b="0" l="0" r="0" t="0"/>
          <a:stretch/>
        </p:blipFill>
        <p:spPr>
          <a:xfrm>
            <a:off x="2206775" y="2978725"/>
            <a:ext cx="4730450" cy="1680900"/>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9" name="Shape 569"/>
        <p:cNvGrpSpPr/>
        <p:nvPr/>
      </p:nvGrpSpPr>
      <p:grpSpPr>
        <a:xfrm>
          <a:off x="0" y="0"/>
          <a:ext cx="0" cy="0"/>
          <a:chOff x="0" y="0"/>
          <a:chExt cx="0" cy="0"/>
        </a:xfrm>
      </p:grpSpPr>
      <p:sp>
        <p:nvSpPr>
          <p:cNvPr id="570" name="Google Shape;570;p97"/>
          <p:cNvSpPr txBox="1"/>
          <p:nvPr/>
        </p:nvSpPr>
        <p:spPr>
          <a:xfrm>
            <a:off x="292175" y="1398950"/>
            <a:ext cx="4182000" cy="18372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100"/>
              <a:buFont typeface="Arial"/>
              <a:buNone/>
            </a:pPr>
            <a:r>
              <a:rPr b="0" i="0" lang="es-419" sz="2000" u="none" cap="none" strike="noStrike">
                <a:solidFill>
                  <a:srgbClr val="000000"/>
                </a:solidFill>
                <a:highlight>
                  <a:srgbClr val="FFFFFF"/>
                </a:highlight>
                <a:latin typeface="Helvetica Neue Light"/>
                <a:ea typeface="Helvetica Neue Light"/>
                <a:cs typeface="Helvetica Neue Light"/>
                <a:sym typeface="Helvetica Neue Light"/>
              </a:rPr>
              <a:t>Los componentes permiten separar la interfaz de usuario en piezas independientes, reutilizables y pensar en cada pieza de forma aislada.</a:t>
            </a:r>
            <a:endParaRPr b="0" i="0" sz="2000" u="none" cap="none" strike="noStrike">
              <a:solidFill>
                <a:srgbClr val="000000"/>
              </a:solidFill>
              <a:highlight>
                <a:srgbClr val="FFFFFF"/>
              </a:highlight>
              <a:latin typeface="Helvetica Neue Light"/>
              <a:ea typeface="Helvetica Neue Light"/>
              <a:cs typeface="Helvetica Neue Light"/>
              <a:sym typeface="Helvetica Neue Light"/>
            </a:endParaRPr>
          </a:p>
        </p:txBody>
      </p:sp>
      <p:pic>
        <p:nvPicPr>
          <p:cNvPr id="571" name="Google Shape;571;p97"/>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572" name="Google Shape;572;p97"/>
          <p:cNvPicPr preferRelativeResize="0"/>
          <p:nvPr/>
        </p:nvPicPr>
        <p:blipFill rotWithShape="1">
          <a:blip r:embed="rId4">
            <a:alphaModFix/>
          </a:blip>
          <a:srcRect b="0" l="0" r="0" t="0"/>
          <a:stretch/>
        </p:blipFill>
        <p:spPr>
          <a:xfrm>
            <a:off x="5072750" y="1398950"/>
            <a:ext cx="3108275" cy="3108275"/>
          </a:xfrm>
          <a:prstGeom prst="rect">
            <a:avLst/>
          </a:prstGeom>
          <a:noFill/>
          <a:ln>
            <a:noFill/>
          </a:ln>
        </p:spPr>
      </p:pic>
      <p:sp>
        <p:nvSpPr>
          <p:cNvPr id="573" name="Google Shape;573;p97"/>
          <p:cNvSpPr txBox="1"/>
          <p:nvPr/>
        </p:nvSpPr>
        <p:spPr>
          <a:xfrm>
            <a:off x="1537950" y="554975"/>
            <a:ext cx="6068100" cy="710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1" lang="es-419" sz="3000" u="none" cap="none" strike="noStrike">
                <a:solidFill>
                  <a:srgbClr val="000000"/>
                </a:solidFill>
                <a:latin typeface="Anton"/>
                <a:ea typeface="Anton"/>
                <a:cs typeface="Anton"/>
                <a:sym typeface="Anton"/>
              </a:rPr>
              <a:t>DISEÑO MODULAR</a:t>
            </a:r>
            <a:endParaRPr b="0" i="0" sz="3000" u="none" cap="none" strike="noStrike">
              <a:solidFill>
                <a:srgbClr val="000000"/>
              </a:solidFill>
              <a:latin typeface="Arial"/>
              <a:ea typeface="Arial"/>
              <a:cs typeface="Arial"/>
              <a:sym typeface="Arial"/>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7" name="Shape 577"/>
        <p:cNvGrpSpPr/>
        <p:nvPr/>
      </p:nvGrpSpPr>
      <p:grpSpPr>
        <a:xfrm>
          <a:off x="0" y="0"/>
          <a:ext cx="0" cy="0"/>
          <a:chOff x="0" y="0"/>
          <a:chExt cx="0" cy="0"/>
        </a:xfrm>
      </p:grpSpPr>
      <p:sp>
        <p:nvSpPr>
          <p:cNvPr id="578" name="Google Shape;578;p98"/>
          <p:cNvSpPr txBox="1"/>
          <p:nvPr/>
        </p:nvSpPr>
        <p:spPr>
          <a:xfrm>
            <a:off x="408900" y="1029750"/>
            <a:ext cx="8326200" cy="34974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100"/>
              <a:buFont typeface="Arial"/>
              <a:buNone/>
            </a:pPr>
            <a:r>
              <a:rPr b="0" i="0" lang="es-419" sz="2000" u="none" cap="none" strike="noStrike">
                <a:solidFill>
                  <a:srgbClr val="202122"/>
                </a:solidFill>
                <a:latin typeface="Helvetica Neue Light"/>
                <a:ea typeface="Helvetica Neue Light"/>
                <a:cs typeface="Helvetica Neue Light"/>
                <a:sym typeface="Helvetica Neue Light"/>
              </a:rPr>
              <a:t>Al desarrollar crearemos componentes para resolver pequeños problemas, que son fáciles de visualizar y comprender. </a:t>
            </a:r>
            <a:endParaRPr b="0" i="0" sz="2000" u="none" cap="none" strike="noStrike">
              <a:solidFill>
                <a:srgbClr val="202122"/>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1100"/>
              <a:buFont typeface="Arial"/>
              <a:buNone/>
            </a:pPr>
            <a:r>
              <a:t/>
            </a:r>
            <a:endParaRPr b="0" i="0" sz="2000" u="none" cap="none" strike="noStrike">
              <a:solidFill>
                <a:srgbClr val="202122"/>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1100"/>
              <a:buFont typeface="Arial"/>
              <a:buNone/>
            </a:pPr>
            <a:r>
              <a:rPr b="0" i="0" lang="es-419" sz="2000" u="none" cap="none" strike="noStrike">
                <a:solidFill>
                  <a:srgbClr val="202122"/>
                </a:solidFill>
                <a:latin typeface="Helvetica Neue Light"/>
                <a:ea typeface="Helvetica Neue Light"/>
                <a:cs typeface="Helvetica Neue Light"/>
                <a:sym typeface="Helvetica Neue Light"/>
              </a:rPr>
              <a:t>Luego, unos componentes se apoyarán en otros para solucionar problemas mayores y al final </a:t>
            </a:r>
            <a:r>
              <a:rPr b="1" i="0" lang="es-419" sz="2000" u="none" cap="none" strike="noStrike">
                <a:solidFill>
                  <a:srgbClr val="202122"/>
                </a:solidFill>
                <a:latin typeface="Helvetica Neue"/>
                <a:ea typeface="Helvetica Neue"/>
                <a:cs typeface="Helvetica Neue"/>
                <a:sym typeface="Helvetica Neue"/>
              </a:rPr>
              <a:t>la aplicación será un conjunto de componentes que trabajan entre sí.</a:t>
            </a:r>
            <a:r>
              <a:rPr b="0" i="0" lang="es-419" sz="2000" u="none" cap="none" strike="noStrike">
                <a:solidFill>
                  <a:srgbClr val="202122"/>
                </a:solidFill>
                <a:latin typeface="Helvetica Neue Light"/>
                <a:ea typeface="Helvetica Neue Light"/>
                <a:cs typeface="Helvetica Neue Light"/>
                <a:sym typeface="Helvetica Neue Light"/>
              </a:rPr>
              <a:t> </a:t>
            </a:r>
            <a:endParaRPr b="0" i="0" sz="2000" u="none" cap="none" strike="noStrike">
              <a:solidFill>
                <a:srgbClr val="202122"/>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1100"/>
              <a:buFont typeface="Arial"/>
              <a:buNone/>
            </a:pPr>
            <a:r>
              <a:t/>
            </a:r>
            <a:endParaRPr b="0" i="0" sz="2000" u="none" cap="none" strike="noStrike">
              <a:solidFill>
                <a:srgbClr val="202122"/>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1100"/>
              <a:buFont typeface="Arial"/>
              <a:buNone/>
            </a:pPr>
            <a:r>
              <a:rPr b="0" i="0" lang="es-419" sz="2000" u="none" cap="none" strike="noStrike">
                <a:solidFill>
                  <a:srgbClr val="202122"/>
                </a:solidFill>
                <a:latin typeface="Helvetica Neue Light"/>
                <a:ea typeface="Helvetica Neue Light"/>
                <a:cs typeface="Helvetica Neue Light"/>
                <a:sym typeface="Helvetica Neue Light"/>
              </a:rPr>
              <a:t>Este modelo de trabajo tiene varias ventajas, como la facilidad de mantenimiento, depuración, escalabilidad, etcétera.</a:t>
            </a:r>
            <a:endParaRPr b="0" i="0" sz="2000" u="none" cap="none" strike="noStrike">
              <a:solidFill>
                <a:srgbClr val="202122"/>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1100"/>
              <a:buFont typeface="Arial"/>
              <a:buNone/>
            </a:pPr>
            <a:r>
              <a:t/>
            </a:r>
            <a:endParaRPr b="0" i="0" sz="2000" u="none" cap="none" strike="noStrike">
              <a:solidFill>
                <a:srgbClr val="202122"/>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1100"/>
              <a:buFont typeface="Arial"/>
              <a:buNone/>
            </a:pPr>
            <a:r>
              <a:t/>
            </a:r>
            <a:endParaRPr b="0" i="0" sz="2000" u="none" cap="none" strike="noStrike">
              <a:solidFill>
                <a:srgbClr val="202122"/>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1100"/>
              <a:buFont typeface="Arial"/>
              <a:buNone/>
            </a:pPr>
            <a:r>
              <a:t/>
            </a:r>
            <a:endParaRPr b="0" i="0" sz="2000" u="none" cap="none" strike="noStrike">
              <a:solidFill>
                <a:srgbClr val="202122"/>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1100"/>
              <a:buFont typeface="Arial"/>
              <a:buNone/>
            </a:pPr>
            <a:r>
              <a:t/>
            </a:r>
            <a:endParaRPr b="0" i="0" sz="2000" u="none" cap="none" strike="noStrike">
              <a:solidFill>
                <a:srgbClr val="202122"/>
              </a:solidFill>
              <a:latin typeface="Helvetica Neue Light"/>
              <a:ea typeface="Helvetica Neue Light"/>
              <a:cs typeface="Helvetica Neue Light"/>
              <a:sym typeface="Helvetica Neue Light"/>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2" name="Shape 582"/>
        <p:cNvGrpSpPr/>
        <p:nvPr/>
      </p:nvGrpSpPr>
      <p:grpSpPr>
        <a:xfrm>
          <a:off x="0" y="0"/>
          <a:ext cx="0" cy="0"/>
          <a:chOff x="0" y="0"/>
          <a:chExt cx="0" cy="0"/>
        </a:xfrm>
      </p:grpSpPr>
      <p:sp>
        <p:nvSpPr>
          <p:cNvPr id="583" name="Google Shape;583;p99"/>
          <p:cNvSpPr txBox="1"/>
          <p:nvPr/>
        </p:nvSpPr>
        <p:spPr>
          <a:xfrm>
            <a:off x="1869300" y="617500"/>
            <a:ext cx="5405400" cy="9891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4300"/>
              <a:buFont typeface="Arial"/>
              <a:buNone/>
            </a:pPr>
            <a:r>
              <a:rPr b="0" i="1" lang="es-419" sz="4300" u="none" cap="none" strike="noStrike">
                <a:solidFill>
                  <a:srgbClr val="000000"/>
                </a:solidFill>
                <a:latin typeface="Anton"/>
                <a:ea typeface="Anton"/>
                <a:cs typeface="Anton"/>
                <a:sym typeface="Anton"/>
              </a:rPr>
              <a:t>VENTAJAS DEL ENFOQUE</a:t>
            </a:r>
            <a:endParaRPr b="0" i="1" sz="4300" u="none" cap="none" strike="noStrike">
              <a:solidFill>
                <a:srgbClr val="000000"/>
              </a:solidFill>
              <a:latin typeface="Anton"/>
              <a:ea typeface="Anton"/>
              <a:cs typeface="Anton"/>
              <a:sym typeface="Anton"/>
            </a:endParaRPr>
          </a:p>
        </p:txBody>
      </p:sp>
      <p:sp>
        <p:nvSpPr>
          <p:cNvPr id="584" name="Google Shape;584;p99"/>
          <p:cNvSpPr txBox="1"/>
          <p:nvPr/>
        </p:nvSpPr>
        <p:spPr>
          <a:xfrm>
            <a:off x="1201200" y="1777975"/>
            <a:ext cx="6741600" cy="2829300"/>
          </a:xfrm>
          <a:prstGeom prst="rect">
            <a:avLst/>
          </a:prstGeom>
          <a:noFill/>
          <a:ln>
            <a:noFill/>
          </a:ln>
        </p:spPr>
        <p:txBody>
          <a:bodyPr anchorCtr="0" anchor="ctr" bIns="91425" lIns="91425" spcFirstLastPara="1" rIns="91425" wrap="square" tIns="91425">
            <a:noAutofit/>
          </a:bodyPr>
          <a:lstStyle/>
          <a:p>
            <a:pPr indent="-355600" lvl="0" marL="457200" marR="0" rtl="0" algn="l">
              <a:lnSpc>
                <a:spcPct val="115000"/>
              </a:lnSpc>
              <a:spcBef>
                <a:spcPts val="0"/>
              </a:spcBef>
              <a:spcAft>
                <a:spcPts val="0"/>
              </a:spcAft>
              <a:buClr>
                <a:srgbClr val="3CEFAB"/>
              </a:buClr>
              <a:buSzPts val="2000"/>
              <a:buFont typeface="Didact Gothic"/>
              <a:buChar char="●"/>
            </a:pPr>
            <a:r>
              <a:rPr b="0" i="0" lang="es-419" sz="2000" u="none" cap="none" strike="noStrike">
                <a:solidFill>
                  <a:srgbClr val="000000"/>
                </a:solidFill>
                <a:latin typeface="Helvetica Neue Light"/>
                <a:ea typeface="Helvetica Neue Light"/>
                <a:cs typeface="Helvetica Neue Light"/>
                <a:sym typeface="Helvetica Neue Light"/>
              </a:rPr>
              <a:t>Favorece la </a:t>
            </a:r>
            <a:r>
              <a:rPr b="1" i="0" lang="es-419" sz="2000" u="none" cap="none" strike="noStrike">
                <a:solidFill>
                  <a:srgbClr val="000000"/>
                </a:solidFill>
                <a:latin typeface="Helvetica Neue"/>
                <a:ea typeface="Helvetica Neue"/>
                <a:cs typeface="Helvetica Neue"/>
                <a:sym typeface="Helvetica Neue"/>
              </a:rPr>
              <a:t>separación de responsabilidades</a:t>
            </a:r>
            <a:r>
              <a:rPr b="0" i="0" lang="es-419" sz="2000" u="none" cap="none" strike="noStrike">
                <a:solidFill>
                  <a:srgbClr val="000000"/>
                </a:solidFill>
                <a:latin typeface="Helvetica Neue Light"/>
                <a:ea typeface="Helvetica Neue Light"/>
                <a:cs typeface="Helvetica Neue Light"/>
                <a:sym typeface="Helvetica Neue Light"/>
              </a:rPr>
              <a:t>: cada componente debe tener una única tarea.</a:t>
            </a:r>
            <a:endParaRPr b="0" i="0" sz="2000" u="none" cap="none" strike="noStrike">
              <a:solidFill>
                <a:srgbClr val="000000"/>
              </a:solidFill>
              <a:latin typeface="Helvetica Neue Light"/>
              <a:ea typeface="Helvetica Neue Light"/>
              <a:cs typeface="Helvetica Neue Light"/>
              <a:sym typeface="Helvetica Neue Light"/>
            </a:endParaRPr>
          </a:p>
          <a:p>
            <a:pPr indent="-355600" lvl="0" marL="457200" marR="0" rtl="0" algn="l">
              <a:lnSpc>
                <a:spcPct val="115000"/>
              </a:lnSpc>
              <a:spcBef>
                <a:spcPts val="0"/>
              </a:spcBef>
              <a:spcAft>
                <a:spcPts val="0"/>
              </a:spcAft>
              <a:buClr>
                <a:srgbClr val="3CEFAB"/>
              </a:buClr>
              <a:buSzPts val="2000"/>
              <a:buFont typeface="Didact Gothic"/>
              <a:buChar char="●"/>
            </a:pPr>
            <a:r>
              <a:rPr b="0" i="0" lang="es-419" sz="2000" u="none" cap="none" strike="noStrike">
                <a:solidFill>
                  <a:srgbClr val="000000"/>
                </a:solidFill>
                <a:latin typeface="Helvetica Neue Light"/>
                <a:ea typeface="Helvetica Neue Light"/>
                <a:cs typeface="Helvetica Neue Light"/>
                <a:sym typeface="Helvetica Neue Light"/>
              </a:rPr>
              <a:t>Al tener la lógica de estado y los elementos visuales por separado, es </a:t>
            </a:r>
            <a:r>
              <a:rPr b="1" i="0" lang="es-419" sz="2000" u="none" cap="none" strike="noStrike">
                <a:solidFill>
                  <a:srgbClr val="000000"/>
                </a:solidFill>
                <a:latin typeface="Helvetica Neue"/>
                <a:ea typeface="Helvetica Neue"/>
                <a:cs typeface="Helvetica Neue"/>
                <a:sym typeface="Helvetica Neue"/>
              </a:rPr>
              <a:t>más fácil reutilizar </a:t>
            </a:r>
            <a:r>
              <a:rPr b="0" i="0" lang="es-419" sz="2000" u="none" cap="none" strike="noStrike">
                <a:solidFill>
                  <a:srgbClr val="000000"/>
                </a:solidFill>
                <a:latin typeface="Helvetica Neue Light"/>
                <a:ea typeface="Helvetica Neue Light"/>
                <a:cs typeface="Helvetica Neue Light"/>
                <a:sym typeface="Helvetica Neue Light"/>
              </a:rPr>
              <a:t>los componentes.</a:t>
            </a:r>
            <a:endParaRPr b="0" i="0" sz="2000" u="none" cap="none" strike="noStrike">
              <a:solidFill>
                <a:srgbClr val="000000"/>
              </a:solidFill>
              <a:latin typeface="Helvetica Neue Light"/>
              <a:ea typeface="Helvetica Neue Light"/>
              <a:cs typeface="Helvetica Neue Light"/>
              <a:sym typeface="Helvetica Neue Light"/>
            </a:endParaRPr>
          </a:p>
          <a:p>
            <a:pPr indent="-355600" lvl="0" marL="457200" marR="0" rtl="0" algn="l">
              <a:lnSpc>
                <a:spcPct val="115000"/>
              </a:lnSpc>
              <a:spcBef>
                <a:spcPts val="0"/>
              </a:spcBef>
              <a:spcAft>
                <a:spcPts val="0"/>
              </a:spcAft>
              <a:buClr>
                <a:srgbClr val="3CEFAB"/>
              </a:buClr>
              <a:buSzPts val="2000"/>
              <a:buFont typeface="Didact Gothic"/>
              <a:buChar char="●"/>
            </a:pPr>
            <a:r>
              <a:rPr b="0" i="0" lang="es-419" sz="2000" u="none" cap="none" strike="noStrike">
                <a:solidFill>
                  <a:srgbClr val="000000"/>
                </a:solidFill>
                <a:latin typeface="Helvetica Neue Light"/>
                <a:ea typeface="Helvetica Neue Light"/>
                <a:cs typeface="Helvetica Neue Light"/>
                <a:sym typeface="Helvetica Neue Light"/>
              </a:rPr>
              <a:t>Se simplifica la tarea de hacer </a:t>
            </a:r>
            <a:r>
              <a:rPr b="1" i="0" lang="es-419" sz="2000" u="none" cap="none" strike="noStrike">
                <a:solidFill>
                  <a:srgbClr val="000000"/>
                </a:solidFill>
                <a:latin typeface="Helvetica Neue"/>
                <a:ea typeface="Helvetica Neue"/>
                <a:cs typeface="Helvetica Neue"/>
                <a:sym typeface="Helvetica Neue"/>
              </a:rPr>
              <a:t>pruebas unitarias</a:t>
            </a:r>
            <a:r>
              <a:rPr b="0" i="0" lang="es-419" sz="2000" u="none" cap="none" strike="noStrike">
                <a:solidFill>
                  <a:srgbClr val="000000"/>
                </a:solidFill>
                <a:latin typeface="Helvetica Neue Light"/>
                <a:ea typeface="Helvetica Neue Light"/>
                <a:cs typeface="Helvetica Neue Light"/>
                <a:sym typeface="Helvetica Neue Light"/>
              </a:rPr>
              <a:t>.</a:t>
            </a:r>
            <a:endParaRPr b="0" i="0" sz="2000" u="none" cap="none" strike="noStrike">
              <a:solidFill>
                <a:srgbClr val="000000"/>
              </a:solidFill>
              <a:latin typeface="Helvetica Neue Light"/>
              <a:ea typeface="Helvetica Neue Light"/>
              <a:cs typeface="Helvetica Neue Light"/>
              <a:sym typeface="Helvetica Neue Light"/>
            </a:endParaRPr>
          </a:p>
          <a:p>
            <a:pPr indent="-355600" lvl="0" marL="457200" marR="0" rtl="0" algn="l">
              <a:lnSpc>
                <a:spcPct val="115000"/>
              </a:lnSpc>
              <a:spcBef>
                <a:spcPts val="0"/>
              </a:spcBef>
              <a:spcAft>
                <a:spcPts val="0"/>
              </a:spcAft>
              <a:buClr>
                <a:srgbClr val="3CEFAB"/>
              </a:buClr>
              <a:buSzPts val="2000"/>
              <a:buFont typeface="Didact Gothic"/>
              <a:buChar char="●"/>
            </a:pPr>
            <a:r>
              <a:rPr b="0" i="0" lang="es-419" sz="2000" u="none" cap="none" strike="noStrike">
                <a:solidFill>
                  <a:srgbClr val="000000"/>
                </a:solidFill>
                <a:latin typeface="Helvetica Neue Light"/>
                <a:ea typeface="Helvetica Neue Light"/>
                <a:cs typeface="Helvetica Neue Light"/>
                <a:sym typeface="Helvetica Neue Light"/>
              </a:rPr>
              <a:t>Puede </a:t>
            </a:r>
            <a:r>
              <a:rPr b="1" i="0" lang="es-419" sz="2000" u="none" cap="none" strike="noStrike">
                <a:solidFill>
                  <a:srgbClr val="000000"/>
                </a:solidFill>
                <a:latin typeface="Helvetica Neue"/>
                <a:ea typeface="Helvetica Neue"/>
                <a:cs typeface="Helvetica Neue"/>
                <a:sym typeface="Helvetica Neue"/>
              </a:rPr>
              <a:t>mejorar el rendimiento </a:t>
            </a:r>
            <a:r>
              <a:rPr b="0" i="0" lang="es-419" sz="2000" u="none" cap="none" strike="noStrike">
                <a:solidFill>
                  <a:srgbClr val="000000"/>
                </a:solidFill>
                <a:latin typeface="Helvetica Neue Light"/>
                <a:ea typeface="Helvetica Neue Light"/>
                <a:cs typeface="Helvetica Neue Light"/>
                <a:sym typeface="Helvetica Neue Light"/>
              </a:rPr>
              <a:t>de la aplicación.</a:t>
            </a:r>
            <a:endParaRPr b="0" i="0" sz="2000" u="none" cap="none" strike="noStrike">
              <a:solidFill>
                <a:srgbClr val="000000"/>
              </a:solidFill>
              <a:latin typeface="Helvetica Neue Light"/>
              <a:ea typeface="Helvetica Neue Light"/>
              <a:cs typeface="Helvetica Neue Light"/>
              <a:sym typeface="Helvetica Neue Light"/>
            </a:endParaRPr>
          </a:p>
          <a:p>
            <a:pPr indent="-355600" lvl="0" marL="457200" marR="0" rtl="0" algn="l">
              <a:lnSpc>
                <a:spcPct val="115000"/>
              </a:lnSpc>
              <a:spcBef>
                <a:spcPts val="0"/>
              </a:spcBef>
              <a:spcAft>
                <a:spcPts val="0"/>
              </a:spcAft>
              <a:buClr>
                <a:srgbClr val="3CEFAB"/>
              </a:buClr>
              <a:buSzPts val="2000"/>
              <a:buFont typeface="Didact Gothic"/>
              <a:buChar char="●"/>
            </a:pPr>
            <a:r>
              <a:rPr b="0" i="0" lang="es-419" sz="2000" u="none" cap="none" strike="noStrike">
                <a:solidFill>
                  <a:srgbClr val="000000"/>
                </a:solidFill>
                <a:latin typeface="Helvetica Neue Light"/>
                <a:ea typeface="Helvetica Neue Light"/>
                <a:cs typeface="Helvetica Neue Light"/>
                <a:sym typeface="Helvetica Neue Light"/>
              </a:rPr>
              <a:t>La aplicación es </a:t>
            </a:r>
            <a:r>
              <a:rPr b="1" i="0" lang="es-419" sz="2000" u="none" cap="none" strike="noStrike">
                <a:solidFill>
                  <a:srgbClr val="000000"/>
                </a:solidFill>
                <a:latin typeface="Helvetica Neue"/>
                <a:ea typeface="Helvetica Neue"/>
                <a:cs typeface="Helvetica Neue"/>
                <a:sym typeface="Helvetica Neue"/>
              </a:rPr>
              <a:t>más fácil de entender</a:t>
            </a:r>
            <a:r>
              <a:rPr b="0" i="0" lang="es-419" sz="2000" u="none" cap="none" strike="noStrike">
                <a:solidFill>
                  <a:srgbClr val="000000"/>
                </a:solidFill>
                <a:latin typeface="Helvetica Neue Light"/>
                <a:ea typeface="Helvetica Neue Light"/>
                <a:cs typeface="Helvetica Neue Light"/>
                <a:sym typeface="Helvetica Neue Light"/>
              </a:rPr>
              <a:t>. </a:t>
            </a:r>
            <a:endParaRPr b="0" i="0" sz="1400" u="none" cap="none" strike="noStrike">
              <a:solidFill>
                <a:srgbClr val="FFFFFF"/>
              </a:solidFill>
              <a:latin typeface="Helvetica Neue Light"/>
              <a:ea typeface="Helvetica Neue Light"/>
              <a:cs typeface="Helvetica Neue Light"/>
              <a:sym typeface="Helvetica Neue Light"/>
            </a:endParaRPr>
          </a:p>
        </p:txBody>
      </p:sp>
      <p:pic>
        <p:nvPicPr>
          <p:cNvPr id="585" name="Google Shape;585;p99"/>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FF00"/>
            </a:gs>
            <a:gs pos="100000">
              <a:srgbClr val="3CEFAB"/>
            </a:gs>
          </a:gsLst>
          <a:lin ang="10800025" scaled="0"/>
        </a:gradFill>
      </p:bgPr>
    </p:bg>
    <p:spTree>
      <p:nvGrpSpPr>
        <p:cNvPr id="589" name="Shape 589"/>
        <p:cNvGrpSpPr/>
        <p:nvPr/>
      </p:nvGrpSpPr>
      <p:grpSpPr>
        <a:xfrm>
          <a:off x="0" y="0"/>
          <a:ext cx="0" cy="0"/>
          <a:chOff x="0" y="0"/>
          <a:chExt cx="0" cy="0"/>
        </a:xfrm>
      </p:grpSpPr>
      <p:sp>
        <p:nvSpPr>
          <p:cNvPr id="590" name="Google Shape;590;p100"/>
          <p:cNvSpPr txBox="1"/>
          <p:nvPr/>
        </p:nvSpPr>
        <p:spPr>
          <a:xfrm>
            <a:off x="2187450" y="2077200"/>
            <a:ext cx="47691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419" sz="3600" u="none" cap="none" strike="noStrike">
                <a:solidFill>
                  <a:srgbClr val="000000"/>
                </a:solidFill>
                <a:latin typeface="Anton"/>
                <a:ea typeface="Anton"/>
                <a:cs typeface="Anton"/>
                <a:sym typeface="Anton"/>
              </a:rPr>
              <a:t>COMPONENTES</a:t>
            </a:r>
            <a:endParaRPr b="0" i="1" sz="3600" u="none" cap="none" strike="noStrike">
              <a:solidFill>
                <a:srgbClr val="000000"/>
              </a:solidFill>
              <a:latin typeface="Anton"/>
              <a:ea typeface="Anton"/>
              <a:cs typeface="Anton"/>
              <a:sym typeface="Anton"/>
            </a:endParaRPr>
          </a:p>
        </p:txBody>
      </p:sp>
      <p:pic>
        <p:nvPicPr>
          <p:cNvPr id="591" name="Google Shape;591;p100"/>
          <p:cNvPicPr preferRelativeResize="0"/>
          <p:nvPr/>
        </p:nvPicPr>
        <p:blipFill rotWithShape="1">
          <a:blip r:embed="rId3">
            <a:alphaModFix/>
          </a:blip>
          <a:srcRect b="0" l="0" r="0" t="0"/>
          <a:stretch/>
        </p:blipFill>
        <p:spPr>
          <a:xfrm>
            <a:off x="7446150" y="4444700"/>
            <a:ext cx="1186526" cy="330675"/>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5" name="Shape 595"/>
        <p:cNvGrpSpPr/>
        <p:nvPr/>
      </p:nvGrpSpPr>
      <p:grpSpPr>
        <a:xfrm>
          <a:off x="0" y="0"/>
          <a:ext cx="0" cy="0"/>
          <a:chOff x="0" y="0"/>
          <a:chExt cx="0" cy="0"/>
        </a:xfrm>
      </p:grpSpPr>
      <p:sp>
        <p:nvSpPr>
          <p:cNvPr id="596" name="Google Shape;596;p101"/>
          <p:cNvSpPr txBox="1"/>
          <p:nvPr/>
        </p:nvSpPr>
        <p:spPr>
          <a:xfrm>
            <a:off x="408900" y="693475"/>
            <a:ext cx="8326200" cy="14580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100"/>
              <a:buFont typeface="Arial"/>
              <a:buNone/>
            </a:pPr>
            <a:r>
              <a:rPr b="0" i="0" lang="es-419" sz="2000" u="none" cap="none" strike="noStrike">
                <a:solidFill>
                  <a:srgbClr val="202122"/>
                </a:solidFill>
                <a:highlight>
                  <a:srgbClr val="FFFFFF"/>
                </a:highlight>
                <a:latin typeface="Helvetica Neue Light"/>
                <a:ea typeface="Helvetica Neue Light"/>
                <a:cs typeface="Helvetica Neue Light"/>
                <a:sym typeface="Helvetica Neue Light"/>
              </a:rPr>
              <a:t>En React JS existen dos maneras de entender los componentes, que varían según desde dónde nos paremos para analizarlo.</a:t>
            </a:r>
            <a:endParaRPr b="0" i="0" sz="2000" u="none" cap="none" strike="noStrike">
              <a:solidFill>
                <a:srgbClr val="202122"/>
              </a:solidFill>
              <a:highlight>
                <a:srgbClr val="FFFFFF"/>
              </a:highlight>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1100"/>
              <a:buFont typeface="Arial"/>
              <a:buNone/>
            </a:pPr>
            <a:r>
              <a:t/>
            </a:r>
            <a:endParaRPr b="0" i="0" sz="2000" u="none" cap="none" strike="noStrike">
              <a:solidFill>
                <a:srgbClr val="202122"/>
              </a:solidFill>
              <a:highlight>
                <a:srgbClr val="FFFFFF"/>
              </a:highlight>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1100"/>
              <a:buFont typeface="Arial"/>
              <a:buNone/>
            </a:pPr>
            <a:r>
              <a:rPr b="0" i="0" lang="es-419" sz="2000" u="none" cap="none" strike="noStrike">
                <a:solidFill>
                  <a:srgbClr val="202122"/>
                </a:solidFill>
                <a:highlight>
                  <a:srgbClr val="FFFFFF"/>
                </a:highlight>
                <a:latin typeface="Helvetica Neue Light"/>
                <a:ea typeface="Helvetica Neue Light"/>
                <a:cs typeface="Helvetica Neue Light"/>
                <a:sym typeface="Helvetica Neue Light"/>
              </a:rPr>
              <a:t>Vamos a decir que existen </a:t>
            </a:r>
            <a:r>
              <a:rPr b="1" i="0" lang="es-419" sz="2000" u="none" cap="none" strike="noStrike">
                <a:solidFill>
                  <a:srgbClr val="202122"/>
                </a:solidFill>
                <a:highlight>
                  <a:srgbClr val="FFFFFF"/>
                </a:highlight>
                <a:latin typeface="Helvetica Neue"/>
                <a:ea typeface="Helvetica Neue"/>
                <a:cs typeface="Helvetica Neue"/>
                <a:sym typeface="Helvetica Neue"/>
              </a:rPr>
              <a:t>tipos de componentes</a:t>
            </a:r>
            <a:r>
              <a:rPr b="0" i="0" lang="es-419" sz="2000" u="none" cap="none" strike="noStrike">
                <a:solidFill>
                  <a:srgbClr val="202122"/>
                </a:solidFill>
                <a:highlight>
                  <a:srgbClr val="FFFFFF"/>
                </a:highlight>
                <a:latin typeface="Helvetica Neue Light"/>
                <a:ea typeface="Helvetica Neue Light"/>
                <a:cs typeface="Helvetica Neue Light"/>
                <a:sym typeface="Helvetica Neue Light"/>
              </a:rPr>
              <a:t> y </a:t>
            </a:r>
            <a:r>
              <a:rPr b="1" i="0" lang="es-419" sz="2000" u="none" cap="none" strike="noStrike">
                <a:solidFill>
                  <a:srgbClr val="202122"/>
                </a:solidFill>
                <a:highlight>
                  <a:srgbClr val="FFFFFF"/>
                </a:highlight>
                <a:latin typeface="Helvetica Neue"/>
                <a:ea typeface="Helvetica Neue"/>
                <a:cs typeface="Helvetica Neue"/>
                <a:sym typeface="Helvetica Neue"/>
              </a:rPr>
              <a:t>patrones.</a:t>
            </a:r>
            <a:r>
              <a:rPr b="0" i="0" lang="es-419" sz="2000" u="none" cap="none" strike="noStrike">
                <a:solidFill>
                  <a:srgbClr val="202122"/>
                </a:solidFill>
                <a:highlight>
                  <a:srgbClr val="FFFFFF"/>
                </a:highlight>
                <a:latin typeface="Helvetica Neue Light"/>
                <a:ea typeface="Helvetica Neue Light"/>
                <a:cs typeface="Helvetica Neue Light"/>
                <a:sym typeface="Helvetica Neue Light"/>
              </a:rPr>
              <a:t> </a:t>
            </a:r>
            <a:endParaRPr b="0" i="0" sz="2000" u="none" cap="none" strike="noStrike">
              <a:solidFill>
                <a:srgbClr val="202122"/>
              </a:solidFill>
              <a:highlight>
                <a:srgbClr val="FFFFFF"/>
              </a:highlight>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1100"/>
              <a:buFont typeface="Arial"/>
              <a:buNone/>
            </a:pPr>
            <a:r>
              <a:t/>
            </a:r>
            <a:endParaRPr b="0" i="0" sz="2000" u="none" cap="none" strike="noStrike">
              <a:solidFill>
                <a:srgbClr val="202122"/>
              </a:solidFill>
              <a:highlight>
                <a:srgbClr val="FFFFFF"/>
              </a:highlight>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1100"/>
              <a:buFont typeface="Arial"/>
              <a:buNone/>
            </a:pPr>
            <a:r>
              <a:t/>
            </a:r>
            <a:endParaRPr b="0" i="0" sz="2000" u="none" cap="none" strike="noStrike">
              <a:solidFill>
                <a:srgbClr val="202122"/>
              </a:solidFill>
              <a:highlight>
                <a:srgbClr val="FFFFFF"/>
              </a:highlight>
              <a:latin typeface="Didact Gothic"/>
              <a:ea typeface="Didact Gothic"/>
              <a:cs typeface="Didact Gothic"/>
              <a:sym typeface="Didact Gothic"/>
            </a:endParaRPr>
          </a:p>
        </p:txBody>
      </p:sp>
      <p:pic>
        <p:nvPicPr>
          <p:cNvPr id="597" name="Google Shape;597;p101"/>
          <p:cNvPicPr preferRelativeResize="0"/>
          <p:nvPr/>
        </p:nvPicPr>
        <p:blipFill rotWithShape="1">
          <a:blip r:embed="rId3">
            <a:alphaModFix/>
          </a:blip>
          <a:srcRect b="0" l="0" r="0" t="0"/>
          <a:stretch/>
        </p:blipFill>
        <p:spPr>
          <a:xfrm>
            <a:off x="1266825" y="2266825"/>
            <a:ext cx="6610350" cy="2343150"/>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1" name="Shape 601"/>
        <p:cNvGrpSpPr/>
        <p:nvPr/>
      </p:nvGrpSpPr>
      <p:grpSpPr>
        <a:xfrm>
          <a:off x="0" y="0"/>
          <a:ext cx="0" cy="0"/>
          <a:chOff x="0" y="0"/>
          <a:chExt cx="0" cy="0"/>
        </a:xfrm>
      </p:grpSpPr>
      <p:sp>
        <p:nvSpPr>
          <p:cNvPr id="602" name="Google Shape;602;p102"/>
          <p:cNvSpPr txBox="1"/>
          <p:nvPr/>
        </p:nvSpPr>
        <p:spPr>
          <a:xfrm>
            <a:off x="408900" y="962425"/>
            <a:ext cx="8326200" cy="13044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100"/>
              <a:buFont typeface="Arial"/>
              <a:buNone/>
            </a:pPr>
            <a:r>
              <a:rPr b="0" i="0" lang="es-419" sz="2000" u="none" cap="none" strike="noStrike">
                <a:solidFill>
                  <a:srgbClr val="202122"/>
                </a:solidFill>
                <a:highlight>
                  <a:srgbClr val="FFFFFF"/>
                </a:highlight>
                <a:latin typeface="Helvetica Neue Light"/>
                <a:ea typeface="Helvetica Neue Light"/>
                <a:cs typeface="Helvetica Neue Light"/>
                <a:sym typeface="Helvetica Neue Light"/>
              </a:rPr>
              <a:t>La confusión se acentúa cuando no somos capaces de identificar las diferencias.</a:t>
            </a:r>
            <a:endParaRPr b="0" i="0" sz="2000" u="none" cap="none" strike="noStrike">
              <a:solidFill>
                <a:srgbClr val="202122"/>
              </a:solidFill>
              <a:highlight>
                <a:srgbClr val="FFFFFF"/>
              </a:highlight>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1100"/>
              <a:buFont typeface="Arial"/>
              <a:buNone/>
            </a:pPr>
            <a:r>
              <a:t/>
            </a:r>
            <a:endParaRPr b="0" i="0" sz="2000" u="none" cap="none" strike="noStrike">
              <a:solidFill>
                <a:srgbClr val="202122"/>
              </a:solidFill>
              <a:highlight>
                <a:srgbClr val="FFFFFF"/>
              </a:highlight>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1100"/>
              <a:buFont typeface="Arial"/>
              <a:buNone/>
            </a:pPr>
            <a:r>
              <a:t/>
            </a:r>
            <a:endParaRPr b="0" i="0" sz="2000" u="none" cap="none" strike="noStrike">
              <a:solidFill>
                <a:srgbClr val="202122"/>
              </a:solidFill>
              <a:highlight>
                <a:srgbClr val="FFFFFF"/>
              </a:highlight>
              <a:latin typeface="Didact Gothic"/>
              <a:ea typeface="Didact Gothic"/>
              <a:cs typeface="Didact Gothic"/>
              <a:sym typeface="Didact Gothic"/>
            </a:endParaRPr>
          </a:p>
        </p:txBody>
      </p:sp>
      <p:pic>
        <p:nvPicPr>
          <p:cNvPr id="603" name="Google Shape;603;p102"/>
          <p:cNvPicPr preferRelativeResize="0"/>
          <p:nvPr/>
        </p:nvPicPr>
        <p:blipFill rotWithShape="1">
          <a:blip r:embed="rId3">
            <a:alphaModFix/>
          </a:blip>
          <a:srcRect b="0" l="0" r="0" t="0"/>
          <a:stretch/>
        </p:blipFill>
        <p:spPr>
          <a:xfrm>
            <a:off x="1266825" y="2065125"/>
            <a:ext cx="6610350" cy="2343150"/>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7" name="Shape 607"/>
        <p:cNvGrpSpPr/>
        <p:nvPr/>
      </p:nvGrpSpPr>
      <p:grpSpPr>
        <a:xfrm>
          <a:off x="0" y="0"/>
          <a:ext cx="0" cy="0"/>
          <a:chOff x="0" y="0"/>
          <a:chExt cx="0" cy="0"/>
        </a:xfrm>
      </p:grpSpPr>
      <p:sp>
        <p:nvSpPr>
          <p:cNvPr id="608" name="Google Shape;608;p103"/>
          <p:cNvSpPr txBox="1"/>
          <p:nvPr/>
        </p:nvSpPr>
        <p:spPr>
          <a:xfrm>
            <a:off x="408900" y="739600"/>
            <a:ext cx="8326200" cy="90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100"/>
              <a:buFont typeface="Arial"/>
              <a:buNone/>
            </a:pPr>
            <a:r>
              <a:rPr b="0" i="0" lang="es-419" sz="2100" u="none" cap="none" strike="noStrike">
                <a:solidFill>
                  <a:srgbClr val="202122"/>
                </a:solidFill>
                <a:highlight>
                  <a:srgbClr val="FFFFFF"/>
                </a:highlight>
                <a:latin typeface="Helvetica Neue Light"/>
                <a:ea typeface="Helvetica Neue Light"/>
                <a:cs typeface="Helvetica Neue Light"/>
                <a:sym typeface="Helvetica Neue Light"/>
              </a:rPr>
              <a:t>Los dividiremos en estas dos representaciones, que después servirán de base para implementar múltiples patrones.</a:t>
            </a:r>
            <a:endParaRPr b="0" i="0" sz="2100" u="none" cap="none" strike="noStrike">
              <a:solidFill>
                <a:srgbClr val="202122"/>
              </a:solidFill>
              <a:highlight>
                <a:srgbClr val="FFFFFF"/>
              </a:highlight>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1100"/>
              <a:buFont typeface="Arial"/>
              <a:buNone/>
            </a:pPr>
            <a:r>
              <a:t/>
            </a:r>
            <a:endParaRPr b="0" i="0" sz="2000" u="none" cap="none" strike="noStrike">
              <a:solidFill>
                <a:srgbClr val="202122"/>
              </a:solidFill>
              <a:highlight>
                <a:srgbClr val="FFFFFF"/>
              </a:highlight>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1100"/>
              <a:buFont typeface="Arial"/>
              <a:buNone/>
            </a:pPr>
            <a:r>
              <a:t/>
            </a:r>
            <a:endParaRPr b="0" i="0" sz="2000" u="none" cap="none" strike="noStrike">
              <a:solidFill>
                <a:srgbClr val="202122"/>
              </a:solidFill>
              <a:highlight>
                <a:srgbClr val="FFFFFF"/>
              </a:highlight>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1100"/>
              <a:buFont typeface="Arial"/>
              <a:buNone/>
            </a:pPr>
            <a:r>
              <a:t/>
            </a:r>
            <a:endParaRPr b="0" i="0" sz="2000" u="none" cap="none" strike="noStrike">
              <a:solidFill>
                <a:srgbClr val="202122"/>
              </a:solidFill>
              <a:highlight>
                <a:srgbClr val="FFFFFF"/>
              </a:highlight>
              <a:latin typeface="Didact Gothic"/>
              <a:ea typeface="Didact Gothic"/>
              <a:cs typeface="Didact Gothic"/>
              <a:sym typeface="Didact Gothic"/>
            </a:endParaRPr>
          </a:p>
        </p:txBody>
      </p:sp>
      <p:graphicFrame>
        <p:nvGraphicFramePr>
          <p:cNvPr id="609" name="Google Shape;609;p103"/>
          <p:cNvGraphicFramePr/>
          <p:nvPr/>
        </p:nvGraphicFramePr>
        <p:xfrm>
          <a:off x="952500" y="1712250"/>
          <a:ext cx="3000000" cy="3000000"/>
        </p:xfrm>
        <a:graphic>
          <a:graphicData uri="http://schemas.openxmlformats.org/drawingml/2006/table">
            <a:tbl>
              <a:tblPr>
                <a:noFill/>
                <a:tableStyleId>{C8115638-FEAB-48C6-AAB7-B972AE71DA59}</a:tableStyleId>
              </a:tblPr>
              <a:tblGrid>
                <a:gridCol w="3619500"/>
                <a:gridCol w="3619500"/>
              </a:tblGrid>
              <a:tr h="554700">
                <a:tc>
                  <a:txBody>
                    <a:bodyPr/>
                    <a:lstStyle/>
                    <a:p>
                      <a:pPr indent="0" lvl="0" marL="0" marR="0" rtl="0" algn="l">
                        <a:lnSpc>
                          <a:spcPct val="100000"/>
                        </a:lnSpc>
                        <a:spcBef>
                          <a:spcPts val="0"/>
                        </a:spcBef>
                        <a:spcAft>
                          <a:spcPts val="0"/>
                        </a:spcAft>
                        <a:buClr>
                          <a:srgbClr val="000000"/>
                        </a:buClr>
                        <a:buSzPts val="1900"/>
                        <a:buFont typeface="Arial"/>
                        <a:buNone/>
                      </a:pPr>
                      <a:r>
                        <a:rPr b="1" lang="es-419" sz="1900" u="none" cap="none" strike="noStrike">
                          <a:latin typeface="Helvetica Neue"/>
                          <a:ea typeface="Helvetica Neue"/>
                          <a:cs typeface="Helvetica Neue"/>
                          <a:sym typeface="Helvetica Neue"/>
                        </a:rPr>
                        <a:t>Class</a:t>
                      </a:r>
                      <a:r>
                        <a:rPr lang="es-419" sz="1900" u="none" cap="none" strike="noStrike">
                          <a:latin typeface="Helvetica Neue Light"/>
                          <a:ea typeface="Helvetica Neue Light"/>
                          <a:cs typeface="Helvetica Neue Light"/>
                          <a:sym typeface="Helvetica Neue Light"/>
                        </a:rPr>
                        <a:t> based components</a:t>
                      </a:r>
                      <a:endParaRPr sz="1900" u="none" cap="none" strike="noStrike">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1300"/>
                        <a:buFont typeface="Arial"/>
                        <a:buNone/>
                      </a:pPr>
                      <a:r>
                        <a:rPr lang="es-419" sz="1300" u="none" cap="none" strike="noStrike">
                          <a:latin typeface="Helvetica Neue Light"/>
                          <a:ea typeface="Helvetica Neue Light"/>
                          <a:cs typeface="Helvetica Neue Light"/>
                          <a:sym typeface="Helvetica Neue Light"/>
                        </a:rPr>
                        <a:t>componentes basados en clases</a:t>
                      </a:r>
                      <a:endParaRPr sz="1300" u="none" cap="none" strike="noStrike">
                        <a:latin typeface="Helvetica Neue Light"/>
                        <a:ea typeface="Helvetica Neue Light"/>
                        <a:cs typeface="Helvetica Neue Light"/>
                        <a:sym typeface="Helvetica Neue Light"/>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900"/>
                        <a:buFont typeface="Arial"/>
                        <a:buNone/>
                      </a:pPr>
                      <a:r>
                        <a:rPr b="1" lang="es-419" sz="1900" u="none" cap="none" strike="noStrike">
                          <a:latin typeface="Helvetica Neue"/>
                          <a:ea typeface="Helvetica Neue"/>
                          <a:cs typeface="Helvetica Neue"/>
                          <a:sym typeface="Helvetica Neue"/>
                        </a:rPr>
                        <a:t>Function</a:t>
                      </a:r>
                      <a:r>
                        <a:rPr lang="es-419" sz="1900" u="none" cap="none" strike="noStrike">
                          <a:latin typeface="Helvetica Neue Light"/>
                          <a:ea typeface="Helvetica Neue Light"/>
                          <a:cs typeface="Helvetica Neue Light"/>
                          <a:sym typeface="Helvetica Neue Light"/>
                        </a:rPr>
                        <a:t> based components</a:t>
                      </a:r>
                      <a:endParaRPr sz="1900" u="none" cap="none" strike="noStrike">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1300"/>
                        <a:buFont typeface="Arial"/>
                        <a:buNone/>
                      </a:pPr>
                      <a:r>
                        <a:rPr lang="es-419" sz="1300" u="none" cap="none" strike="noStrike">
                          <a:solidFill>
                            <a:schemeClr val="dk1"/>
                          </a:solidFill>
                          <a:latin typeface="Helvetica Neue Light"/>
                          <a:ea typeface="Helvetica Neue Light"/>
                          <a:cs typeface="Helvetica Neue Light"/>
                          <a:sym typeface="Helvetica Neue Light"/>
                        </a:rPr>
                        <a:t>componentes basados en funciones</a:t>
                      </a:r>
                      <a:endParaRPr sz="1900" u="none" cap="none" strike="noStrike">
                        <a:latin typeface="Helvetica Neue Light"/>
                        <a:ea typeface="Helvetica Neue Light"/>
                        <a:cs typeface="Helvetica Neue Light"/>
                        <a:sym typeface="Helvetica Neue Light"/>
                      </a:endParaRPr>
                    </a:p>
                  </a:txBody>
                  <a:tcPr marT="91425" marB="91425" marR="91425" marL="91425"/>
                </a:tc>
              </a:tr>
            </a:tbl>
          </a:graphicData>
        </a:graphic>
      </p:graphicFrame>
      <p:pic>
        <p:nvPicPr>
          <p:cNvPr id="610" name="Google Shape;610;p103"/>
          <p:cNvPicPr preferRelativeResize="0"/>
          <p:nvPr/>
        </p:nvPicPr>
        <p:blipFill rotWithShape="1">
          <a:blip r:embed="rId3">
            <a:alphaModFix/>
          </a:blip>
          <a:srcRect b="0" l="0" r="0" t="0"/>
          <a:stretch/>
        </p:blipFill>
        <p:spPr>
          <a:xfrm>
            <a:off x="1030925" y="2562775"/>
            <a:ext cx="3376275" cy="1651275"/>
          </a:xfrm>
          <a:prstGeom prst="rect">
            <a:avLst/>
          </a:prstGeom>
          <a:noFill/>
          <a:ln>
            <a:noFill/>
          </a:ln>
        </p:spPr>
      </p:pic>
      <p:pic>
        <p:nvPicPr>
          <p:cNvPr id="611" name="Google Shape;611;p103"/>
          <p:cNvPicPr preferRelativeResize="0"/>
          <p:nvPr/>
        </p:nvPicPr>
        <p:blipFill rotWithShape="1">
          <a:blip r:embed="rId4">
            <a:alphaModFix/>
          </a:blip>
          <a:srcRect b="0" l="0" r="0" t="0"/>
          <a:stretch/>
        </p:blipFill>
        <p:spPr>
          <a:xfrm>
            <a:off x="4596600" y="2562763"/>
            <a:ext cx="3594900" cy="1651282"/>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5" name="Shape 615"/>
        <p:cNvGrpSpPr/>
        <p:nvPr/>
      </p:nvGrpSpPr>
      <p:grpSpPr>
        <a:xfrm>
          <a:off x="0" y="0"/>
          <a:ext cx="0" cy="0"/>
          <a:chOff x="0" y="0"/>
          <a:chExt cx="0" cy="0"/>
        </a:xfrm>
      </p:grpSpPr>
      <p:sp>
        <p:nvSpPr>
          <p:cNvPr id="616" name="Google Shape;616;p104"/>
          <p:cNvSpPr txBox="1"/>
          <p:nvPr/>
        </p:nvSpPr>
        <p:spPr>
          <a:xfrm>
            <a:off x="408900" y="571500"/>
            <a:ext cx="8326200" cy="42807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2000"/>
              <a:buFont typeface="Arial"/>
              <a:buNone/>
            </a:pPr>
            <a:r>
              <a:t/>
            </a:r>
            <a:endParaRPr b="0" i="0" sz="2000" u="none" cap="none" strike="noStrike">
              <a:solidFill>
                <a:srgbClr val="202122"/>
              </a:solidFill>
              <a:highlight>
                <a:srgbClr val="FFFFFF"/>
              </a:highlight>
              <a:latin typeface="Helvetica Neue Light"/>
              <a:ea typeface="Helvetica Neue Light"/>
              <a:cs typeface="Helvetica Neue Light"/>
              <a:sym typeface="Helvetica Neue Light"/>
            </a:endParaRPr>
          </a:p>
          <a:p>
            <a:pPr indent="-355600" lvl="0" marL="457200" marR="0" rtl="0" algn="l">
              <a:lnSpc>
                <a:spcPct val="115000"/>
              </a:lnSpc>
              <a:spcBef>
                <a:spcPts val="0"/>
              </a:spcBef>
              <a:spcAft>
                <a:spcPts val="0"/>
              </a:spcAft>
              <a:buClr>
                <a:srgbClr val="3CEFAB"/>
              </a:buClr>
              <a:buSzPts val="2000"/>
              <a:buFont typeface="Helvetica Neue Light"/>
              <a:buChar char="●"/>
            </a:pPr>
            <a:r>
              <a:rPr b="0" i="0" lang="es-419" sz="2000" u="none" cap="none" strike="noStrike">
                <a:solidFill>
                  <a:srgbClr val="202122"/>
                </a:solidFill>
                <a:highlight>
                  <a:srgbClr val="FFFFFF"/>
                </a:highlight>
                <a:latin typeface="Helvetica Neue Light"/>
                <a:ea typeface="Helvetica Neue Light"/>
                <a:cs typeface="Helvetica Neue Light"/>
                <a:sym typeface="Helvetica Neue Light"/>
              </a:rPr>
              <a:t>Pueden recibir propiedades (</a:t>
            </a:r>
            <a:r>
              <a:rPr b="1" i="0" lang="es-419" sz="2000" u="none" cap="none" strike="noStrike">
                <a:solidFill>
                  <a:srgbClr val="202122"/>
                </a:solidFill>
                <a:highlight>
                  <a:srgbClr val="FFFFFF"/>
                </a:highlight>
                <a:latin typeface="Helvetica Neue"/>
                <a:ea typeface="Helvetica Neue"/>
                <a:cs typeface="Helvetica Neue"/>
                <a:sym typeface="Helvetica Neue"/>
              </a:rPr>
              <a:t>props</a:t>
            </a:r>
            <a:r>
              <a:rPr b="0" i="0" lang="es-419" sz="2000" u="none" cap="none" strike="noStrike">
                <a:solidFill>
                  <a:srgbClr val="202122"/>
                </a:solidFill>
                <a:highlight>
                  <a:srgbClr val="FFFFFF"/>
                </a:highlight>
                <a:latin typeface="Helvetica Neue Light"/>
                <a:ea typeface="Helvetica Neue Light"/>
                <a:cs typeface="Helvetica Neue Light"/>
                <a:sym typeface="Helvetica Neue Light"/>
              </a:rPr>
              <a:t>).</a:t>
            </a:r>
            <a:endParaRPr b="0" i="0" sz="2000" u="none" cap="none" strike="noStrike">
              <a:solidFill>
                <a:srgbClr val="202122"/>
              </a:solidFill>
              <a:highlight>
                <a:srgbClr val="FFFFFF"/>
              </a:highlight>
              <a:latin typeface="Helvetica Neue Light"/>
              <a:ea typeface="Helvetica Neue Light"/>
              <a:cs typeface="Helvetica Neue Light"/>
              <a:sym typeface="Helvetica Neue Light"/>
            </a:endParaRPr>
          </a:p>
          <a:p>
            <a:pPr indent="-355600" lvl="0" marL="457200" marR="0" rtl="0" algn="l">
              <a:lnSpc>
                <a:spcPct val="115000"/>
              </a:lnSpc>
              <a:spcBef>
                <a:spcPts val="0"/>
              </a:spcBef>
              <a:spcAft>
                <a:spcPts val="0"/>
              </a:spcAft>
              <a:buClr>
                <a:srgbClr val="3CEFAB"/>
              </a:buClr>
              <a:buSzPts val="2000"/>
              <a:buFont typeface="Helvetica Neue Light"/>
              <a:buChar char="●"/>
            </a:pPr>
            <a:r>
              <a:rPr b="0" i="0" lang="es-419" sz="2000" u="none" cap="none" strike="noStrike">
                <a:solidFill>
                  <a:srgbClr val="202122"/>
                </a:solidFill>
                <a:highlight>
                  <a:srgbClr val="FFFFFF"/>
                </a:highlight>
                <a:latin typeface="Helvetica Neue Light"/>
                <a:ea typeface="Helvetica Neue Light"/>
                <a:cs typeface="Helvetica Neue Light"/>
                <a:sym typeface="Helvetica Neue Light"/>
              </a:rPr>
              <a:t>Tienen la capacidad de hacer </a:t>
            </a:r>
            <a:r>
              <a:rPr b="1" i="0" lang="es-419" sz="2000" u="none" cap="none" strike="noStrike">
                <a:solidFill>
                  <a:srgbClr val="202122"/>
                </a:solidFill>
                <a:highlight>
                  <a:srgbClr val="FFFFFF"/>
                </a:highlight>
                <a:latin typeface="Helvetica Neue"/>
                <a:ea typeface="Helvetica Neue"/>
                <a:cs typeface="Helvetica Neue"/>
                <a:sym typeface="Helvetica Neue"/>
              </a:rPr>
              <a:t>render</a:t>
            </a:r>
            <a:r>
              <a:rPr b="0" i="0" lang="es-419" sz="2000" u="none" cap="none" strike="noStrike">
                <a:solidFill>
                  <a:srgbClr val="202122"/>
                </a:solidFill>
                <a:highlight>
                  <a:srgbClr val="FFFFFF"/>
                </a:highlight>
                <a:latin typeface="Helvetica Neue Light"/>
                <a:ea typeface="Helvetica Neue Light"/>
                <a:cs typeface="Helvetica Neue Light"/>
                <a:sym typeface="Helvetica Neue Light"/>
              </a:rPr>
              <a:t> de un único elemento*.</a:t>
            </a:r>
            <a:endParaRPr b="0" i="0" sz="2000" u="none" cap="none" strike="noStrike">
              <a:solidFill>
                <a:srgbClr val="202122"/>
              </a:solidFill>
              <a:highlight>
                <a:srgbClr val="FFFFFF"/>
              </a:highlight>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2000"/>
              <a:buFont typeface="Arial"/>
              <a:buNone/>
            </a:pPr>
            <a:r>
              <a:t/>
            </a:r>
            <a:endParaRPr b="0" i="0" sz="2000" u="none" cap="none" strike="noStrike">
              <a:solidFill>
                <a:srgbClr val="202122"/>
              </a:solidFill>
              <a:highlight>
                <a:srgbClr val="FFFFFF"/>
              </a:highlight>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2000"/>
              <a:buFont typeface="Arial"/>
              <a:buNone/>
            </a:pPr>
            <a:r>
              <a:t/>
            </a:r>
            <a:endParaRPr b="0" i="0" sz="2000" u="none" cap="none" strike="noStrike">
              <a:solidFill>
                <a:srgbClr val="202122"/>
              </a:solidFill>
              <a:highlight>
                <a:srgbClr val="FFFFFF"/>
              </a:highlight>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2000"/>
              <a:buFont typeface="Arial"/>
              <a:buNone/>
            </a:pPr>
            <a:r>
              <a:t/>
            </a:r>
            <a:endParaRPr b="0" i="0" sz="2000" u="none" cap="none" strike="noStrike">
              <a:solidFill>
                <a:srgbClr val="202122"/>
              </a:solidFill>
              <a:highlight>
                <a:srgbClr val="FFFFFF"/>
              </a:highlight>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2000"/>
              <a:buFont typeface="Arial"/>
              <a:buNone/>
            </a:pPr>
            <a:r>
              <a:t/>
            </a:r>
            <a:endParaRPr b="0" i="0" sz="2000" u="none" cap="none" strike="noStrike">
              <a:solidFill>
                <a:srgbClr val="202122"/>
              </a:solidFill>
              <a:highlight>
                <a:srgbClr val="FFFFFF"/>
              </a:highlight>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2000"/>
              <a:buFont typeface="Arial"/>
              <a:buNone/>
            </a:pPr>
            <a:r>
              <a:t/>
            </a:r>
            <a:endParaRPr b="0" i="0" sz="2000" u="none" cap="none" strike="noStrike">
              <a:solidFill>
                <a:srgbClr val="202122"/>
              </a:solidFill>
              <a:highlight>
                <a:srgbClr val="FFFFFF"/>
              </a:highlight>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2000"/>
              <a:buFont typeface="Arial"/>
              <a:buNone/>
            </a:pPr>
            <a:r>
              <a:t/>
            </a:r>
            <a:endParaRPr b="0" i="0" sz="2000" u="none" cap="none" strike="noStrike">
              <a:solidFill>
                <a:srgbClr val="202122"/>
              </a:solidFill>
              <a:highlight>
                <a:srgbClr val="FFFFFF"/>
              </a:highlight>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2000"/>
              <a:buFont typeface="Arial"/>
              <a:buNone/>
            </a:pPr>
            <a:r>
              <a:t/>
            </a:r>
            <a:endParaRPr b="0" i="0" sz="2000" u="none" cap="none" strike="noStrike">
              <a:solidFill>
                <a:srgbClr val="202122"/>
              </a:solidFill>
              <a:highlight>
                <a:srgbClr val="FFFFFF"/>
              </a:highlight>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2000"/>
              <a:buFont typeface="Arial"/>
              <a:buNone/>
            </a:pPr>
            <a:r>
              <a:t/>
            </a:r>
            <a:endParaRPr b="0" i="0" sz="2000" u="none" cap="none" strike="noStrike">
              <a:solidFill>
                <a:srgbClr val="202122"/>
              </a:solidFill>
              <a:highlight>
                <a:srgbClr val="FFFFFF"/>
              </a:highlight>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rgbClr val="000000"/>
              </a:buClr>
              <a:buSzPts val="1300"/>
              <a:buFont typeface="Arial"/>
              <a:buNone/>
            </a:pPr>
            <a:r>
              <a:rPr b="1" i="0" lang="es-419" sz="1300" u="none" cap="none" strike="noStrike">
                <a:solidFill>
                  <a:srgbClr val="202122"/>
                </a:solidFill>
                <a:highlight>
                  <a:srgbClr val="E0FF00"/>
                </a:highlight>
                <a:latin typeface="Helvetica Neue"/>
                <a:ea typeface="Helvetica Neue"/>
                <a:cs typeface="Helvetica Neue"/>
                <a:sym typeface="Helvetica Neue"/>
              </a:rPr>
              <a:t>*  aunque este elemento pueda tener muchos elementos dentro ;).</a:t>
            </a:r>
            <a:endParaRPr b="1" i="0" sz="1300" u="none" cap="none" strike="noStrike">
              <a:solidFill>
                <a:srgbClr val="202122"/>
              </a:solidFill>
              <a:highlight>
                <a:srgbClr val="E0FF00"/>
              </a:highlight>
              <a:latin typeface="Helvetica Neue"/>
              <a:ea typeface="Helvetica Neue"/>
              <a:cs typeface="Helvetica Neue"/>
              <a:sym typeface="Helvetica Neue"/>
            </a:endParaRPr>
          </a:p>
        </p:txBody>
      </p:sp>
      <p:pic>
        <p:nvPicPr>
          <p:cNvPr id="617" name="Google Shape;617;p104"/>
          <p:cNvPicPr preferRelativeResize="0"/>
          <p:nvPr/>
        </p:nvPicPr>
        <p:blipFill rotWithShape="1">
          <a:blip r:embed="rId3">
            <a:alphaModFix/>
          </a:blip>
          <a:srcRect b="0" l="0" r="0" t="0"/>
          <a:stretch/>
        </p:blipFill>
        <p:spPr>
          <a:xfrm>
            <a:off x="1266825" y="2009125"/>
            <a:ext cx="6610350" cy="2343150"/>
          </a:xfrm>
          <a:prstGeom prst="rect">
            <a:avLst/>
          </a:prstGeom>
          <a:noFill/>
          <a:ln>
            <a:noFill/>
          </a:ln>
        </p:spPr>
      </p:pic>
      <p:sp>
        <p:nvSpPr>
          <p:cNvPr id="618" name="Google Shape;618;p104"/>
          <p:cNvSpPr txBox="1"/>
          <p:nvPr/>
        </p:nvSpPr>
        <p:spPr>
          <a:xfrm>
            <a:off x="1537950" y="379550"/>
            <a:ext cx="6068100" cy="710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1" lang="es-419" sz="3000" u="none" cap="none" strike="noStrike">
                <a:solidFill>
                  <a:srgbClr val="000000"/>
                </a:solidFill>
                <a:latin typeface="Anton"/>
                <a:ea typeface="Anton"/>
                <a:cs typeface="Anton"/>
                <a:sym typeface="Anton"/>
              </a:rPr>
              <a:t>PUNTOS EN COMÚN</a:t>
            </a:r>
            <a:endParaRPr b="0" i="0" sz="3000" u="none" cap="none" strike="noStrike">
              <a:solidFill>
                <a:srgbClr val="000000"/>
              </a:solidFill>
              <a:latin typeface="Arial"/>
              <a:ea typeface="Arial"/>
              <a:cs typeface="Arial"/>
              <a:sym typeface="Arial"/>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FF00"/>
            </a:gs>
            <a:gs pos="100000">
              <a:srgbClr val="3CEFAB"/>
            </a:gs>
          </a:gsLst>
          <a:lin ang="10800025" scaled="0"/>
        </a:gradFill>
      </p:bgPr>
    </p:bg>
    <p:spTree>
      <p:nvGrpSpPr>
        <p:cNvPr id="622" name="Shape 622"/>
        <p:cNvGrpSpPr/>
        <p:nvPr/>
      </p:nvGrpSpPr>
      <p:grpSpPr>
        <a:xfrm>
          <a:off x="0" y="0"/>
          <a:ext cx="0" cy="0"/>
          <a:chOff x="0" y="0"/>
          <a:chExt cx="0" cy="0"/>
        </a:xfrm>
      </p:grpSpPr>
      <p:sp>
        <p:nvSpPr>
          <p:cNvPr id="623" name="Google Shape;623;p105"/>
          <p:cNvSpPr txBox="1"/>
          <p:nvPr/>
        </p:nvSpPr>
        <p:spPr>
          <a:xfrm>
            <a:off x="2187450" y="1706500"/>
            <a:ext cx="47691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419" sz="3600" u="none" cap="none" strike="noStrike">
                <a:solidFill>
                  <a:srgbClr val="000000"/>
                </a:solidFill>
                <a:latin typeface="Anton"/>
                <a:ea typeface="Anton"/>
                <a:cs typeface="Anton"/>
                <a:sym typeface="Anton"/>
              </a:rPr>
              <a:t>VAMOS AL CÓDIGO</a:t>
            </a:r>
            <a:endParaRPr b="0" i="1" sz="3600" u="none" cap="none" strike="noStrike">
              <a:solidFill>
                <a:srgbClr val="000000"/>
              </a:solidFill>
              <a:latin typeface="Anton"/>
              <a:ea typeface="Anton"/>
              <a:cs typeface="Anton"/>
              <a:sym typeface="Anton"/>
            </a:endParaRPr>
          </a:p>
        </p:txBody>
      </p:sp>
      <p:pic>
        <p:nvPicPr>
          <p:cNvPr id="624" name="Google Shape;624;p105"/>
          <p:cNvPicPr preferRelativeResize="0"/>
          <p:nvPr/>
        </p:nvPicPr>
        <p:blipFill rotWithShape="1">
          <a:blip r:embed="rId3">
            <a:alphaModFix/>
          </a:blip>
          <a:srcRect b="0" l="0" r="0" t="0"/>
          <a:stretch/>
        </p:blipFill>
        <p:spPr>
          <a:xfrm>
            <a:off x="7446150" y="4444700"/>
            <a:ext cx="1186526" cy="330675"/>
          </a:xfrm>
          <a:prstGeom prst="rect">
            <a:avLst/>
          </a:prstGeom>
          <a:noFill/>
          <a:ln>
            <a:noFill/>
          </a:ln>
        </p:spPr>
      </p:pic>
      <p:pic>
        <p:nvPicPr>
          <p:cNvPr id="625" name="Google Shape;625;p105"/>
          <p:cNvPicPr preferRelativeResize="0"/>
          <p:nvPr/>
        </p:nvPicPr>
        <p:blipFill rotWithShape="1">
          <a:blip r:embed="rId4">
            <a:alphaModFix/>
          </a:blip>
          <a:srcRect b="0" l="0" r="0" t="0"/>
          <a:stretch/>
        </p:blipFill>
        <p:spPr>
          <a:xfrm>
            <a:off x="3390678" y="2435150"/>
            <a:ext cx="2362650" cy="1328400"/>
          </a:xfrm>
          <a:prstGeom prst="rect">
            <a:avLst/>
          </a:prstGeom>
          <a:noFill/>
          <a:ln>
            <a:noFill/>
          </a:ln>
        </p:spPr>
      </p:pic>
      <p:pic>
        <p:nvPicPr>
          <p:cNvPr id="626" name="Google Shape;626;p105"/>
          <p:cNvPicPr preferRelativeResize="0"/>
          <p:nvPr/>
        </p:nvPicPr>
        <p:blipFill rotWithShape="1">
          <a:blip r:embed="rId5">
            <a:alphaModFix/>
          </a:blip>
          <a:srcRect b="0" l="0" r="0" t="0"/>
          <a:stretch/>
        </p:blipFill>
        <p:spPr>
          <a:xfrm>
            <a:off x="3978725" y="519975"/>
            <a:ext cx="1186525" cy="1186525"/>
          </a:xfrm>
          <a:prstGeom prst="rect">
            <a:avLst/>
          </a:prstGeom>
          <a:noFill/>
          <a:ln>
            <a:noFill/>
          </a:ln>
        </p:spPr>
      </p:pic>
      <p:sp>
        <p:nvSpPr>
          <p:cNvPr id="627" name="Google Shape;627;p105"/>
          <p:cNvSpPr txBox="1"/>
          <p:nvPr/>
        </p:nvSpPr>
        <p:spPr>
          <a:xfrm>
            <a:off x="809550" y="3807400"/>
            <a:ext cx="7524900" cy="7551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4000"/>
              <a:buFont typeface="Arial"/>
              <a:buNone/>
            </a:pPr>
            <a:r>
              <a:rPr b="0" i="0" lang="es-419" sz="2000" u="none" cap="none" strike="noStrike">
                <a:solidFill>
                  <a:srgbClr val="000000"/>
                </a:solidFill>
                <a:latin typeface="Helvetica Neue Light"/>
                <a:ea typeface="Helvetica Neue Light"/>
                <a:cs typeface="Helvetica Neue Light"/>
                <a:sym typeface="Helvetica Neue Light"/>
              </a:rPr>
              <a:t>Momento de consolidación de aprendizajes</a:t>
            </a:r>
            <a:endParaRPr b="0" i="1" sz="1600" u="none" cap="none" strike="noStrike">
              <a:solidFill>
                <a:srgbClr val="000000"/>
              </a:solidFill>
              <a:latin typeface="Helvetica Neue Light"/>
              <a:ea typeface="Helvetica Neue Light"/>
              <a:cs typeface="Helvetica Neue Light"/>
              <a:sym typeface="Helvetica Neue Ligh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pic>
        <p:nvPicPr>
          <p:cNvPr id="186" name="Google Shape;186;p43"/>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187" name="Google Shape;187;p43"/>
          <p:cNvSpPr txBox="1"/>
          <p:nvPr/>
        </p:nvSpPr>
        <p:spPr>
          <a:xfrm>
            <a:off x="408900" y="379225"/>
            <a:ext cx="4769100" cy="9891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3500"/>
              <a:buFont typeface="Arial"/>
              <a:buNone/>
            </a:pPr>
            <a:r>
              <a:rPr b="0" i="1" lang="es-419" sz="3500" u="none" cap="none" strike="noStrike">
                <a:solidFill>
                  <a:srgbClr val="000000"/>
                </a:solidFill>
                <a:latin typeface="Anton"/>
                <a:ea typeface="Anton"/>
                <a:cs typeface="Anton"/>
                <a:sym typeface="Anton"/>
              </a:rPr>
              <a:t>RECORDEMOS:</a:t>
            </a:r>
            <a:endParaRPr b="0" i="1" sz="3500" u="none" cap="none" strike="noStrike">
              <a:solidFill>
                <a:srgbClr val="000000"/>
              </a:solidFill>
              <a:latin typeface="Anton"/>
              <a:ea typeface="Anton"/>
              <a:cs typeface="Anton"/>
              <a:sym typeface="Anton"/>
            </a:endParaRPr>
          </a:p>
        </p:txBody>
      </p:sp>
      <p:sp>
        <p:nvSpPr>
          <p:cNvPr id="188" name="Google Shape;188;p43"/>
          <p:cNvSpPr txBox="1"/>
          <p:nvPr/>
        </p:nvSpPr>
        <p:spPr>
          <a:xfrm>
            <a:off x="1013250" y="1275800"/>
            <a:ext cx="7117500" cy="2215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200"/>
              <a:buFont typeface="Arial"/>
              <a:buNone/>
            </a:pPr>
            <a:r>
              <a:rPr b="0" i="0" lang="es-419" sz="2200" u="none" cap="none" strike="noStrike">
                <a:solidFill>
                  <a:schemeClr val="dk1"/>
                </a:solidFill>
                <a:latin typeface="Helvetica Neue Light"/>
                <a:ea typeface="Helvetica Neue Light"/>
                <a:cs typeface="Helvetica Neue Light"/>
                <a:sym typeface="Helvetica Neue Light"/>
              </a:rPr>
              <a:t>Sugar Syntax refiere a la </a:t>
            </a:r>
            <a:r>
              <a:rPr b="0" i="0" lang="es-419" sz="2200" u="none" cap="none" strike="noStrike">
                <a:solidFill>
                  <a:schemeClr val="dk1"/>
                </a:solidFill>
                <a:highlight>
                  <a:srgbClr val="E0FF00"/>
                </a:highlight>
                <a:latin typeface="Helvetica Neue Light"/>
                <a:ea typeface="Helvetica Neue Light"/>
                <a:cs typeface="Helvetica Neue Light"/>
                <a:sym typeface="Helvetica Neue Light"/>
              </a:rPr>
              <a:t>sintaxis agregada a un lenguaje de programación con el objetivo de hacer más fácil y eficiente su utilización.</a:t>
            </a:r>
            <a:r>
              <a:rPr b="0" i="0" lang="es-419" sz="2200" u="none" cap="none" strike="noStrike">
                <a:solidFill>
                  <a:schemeClr val="dk1"/>
                </a:solidFill>
                <a:latin typeface="Helvetica Neue Light"/>
                <a:ea typeface="Helvetica Neue Light"/>
                <a:cs typeface="Helvetica Neue Light"/>
                <a:sym typeface="Helvetica Neue Light"/>
              </a:rPr>
              <a:t> Favorece su escritura, lectura y comprensión.</a:t>
            </a:r>
            <a:endParaRPr b="0" i="0" sz="1600" u="none" cap="none" strike="noStrike">
              <a:solidFill>
                <a:srgbClr val="000000"/>
              </a:solidFill>
              <a:latin typeface="Arial"/>
              <a:ea typeface="Arial"/>
              <a:cs typeface="Arial"/>
              <a:sym typeface="Arial"/>
            </a:endParaRPr>
          </a:p>
        </p:txBody>
      </p:sp>
      <p:sp>
        <p:nvSpPr>
          <p:cNvPr id="189" name="Google Shape;189;p43"/>
          <p:cNvSpPr txBox="1"/>
          <p:nvPr/>
        </p:nvSpPr>
        <p:spPr>
          <a:xfrm>
            <a:off x="2483700" y="3077950"/>
            <a:ext cx="41766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s-419" sz="1800" u="none" cap="none" strike="noStrike">
                <a:solidFill>
                  <a:srgbClr val="292929"/>
                </a:solidFill>
                <a:highlight>
                  <a:srgbClr val="F2F2F2"/>
                </a:highlight>
                <a:latin typeface="Courier New"/>
                <a:ea typeface="Courier New"/>
                <a:cs typeface="Courier New"/>
                <a:sym typeface="Courier New"/>
              </a:rPr>
              <a:t>i = i + 1	</a:t>
            </a:r>
            <a:r>
              <a:rPr b="0" i="0" lang="es-419" sz="2000" u="none" cap="none" strike="noStrike">
                <a:solidFill>
                  <a:srgbClr val="000000"/>
                </a:solidFill>
                <a:latin typeface="Arial"/>
                <a:ea typeface="Arial"/>
                <a:cs typeface="Arial"/>
                <a:sym typeface="Arial"/>
              </a:rPr>
              <a:t>→  </a:t>
            </a:r>
            <a:r>
              <a:rPr b="0" i="0" lang="es-419" sz="1800" u="none" cap="none" strike="noStrike">
                <a:solidFill>
                  <a:srgbClr val="292929"/>
                </a:solidFill>
                <a:highlight>
                  <a:srgbClr val="F2F2F2"/>
                </a:highlight>
                <a:latin typeface="Courier New"/>
                <a:ea typeface="Courier New"/>
                <a:cs typeface="Courier New"/>
                <a:sym typeface="Courier New"/>
              </a:rPr>
              <a:t> i++</a:t>
            </a:r>
            <a:endParaRPr b="0" i="0" sz="2000" u="none" cap="none" strike="noStrike">
              <a:solidFill>
                <a:srgbClr val="000000"/>
              </a:solidFill>
              <a:latin typeface="Arial"/>
              <a:ea typeface="Arial"/>
              <a:cs typeface="Arial"/>
              <a:sym typeface="Arial"/>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1" name="Shape 631"/>
        <p:cNvGrpSpPr/>
        <p:nvPr/>
      </p:nvGrpSpPr>
      <p:grpSpPr>
        <a:xfrm>
          <a:off x="0" y="0"/>
          <a:ext cx="0" cy="0"/>
          <a:chOff x="0" y="0"/>
          <a:chExt cx="0" cy="0"/>
        </a:xfrm>
      </p:grpSpPr>
      <p:sp>
        <p:nvSpPr>
          <p:cNvPr id="632" name="Google Shape;632;p106"/>
          <p:cNvSpPr txBox="1"/>
          <p:nvPr/>
        </p:nvSpPr>
        <p:spPr>
          <a:xfrm>
            <a:off x="1671825" y="749200"/>
            <a:ext cx="5666100" cy="989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500"/>
              <a:buFont typeface="Arial"/>
              <a:buNone/>
            </a:pPr>
            <a:r>
              <a:rPr b="0" i="1" lang="es-419" sz="4500" u="none" cap="none" strike="noStrike">
                <a:solidFill>
                  <a:srgbClr val="000000"/>
                </a:solidFill>
                <a:latin typeface="Anton"/>
                <a:ea typeface="Anton"/>
                <a:cs typeface="Anton"/>
                <a:sym typeface="Anton"/>
              </a:rPr>
              <a:t>PROPIEDADES</a:t>
            </a:r>
            <a:endParaRPr b="0" i="1" sz="4500" u="none" cap="none" strike="noStrike">
              <a:solidFill>
                <a:srgbClr val="000000"/>
              </a:solidFill>
              <a:latin typeface="Anton"/>
              <a:ea typeface="Anton"/>
              <a:cs typeface="Anton"/>
              <a:sym typeface="Anton"/>
            </a:endParaRPr>
          </a:p>
          <a:p>
            <a:pPr indent="0" lvl="0" marL="0" marR="0" rtl="0" algn="ctr">
              <a:lnSpc>
                <a:spcPct val="100000"/>
              </a:lnSpc>
              <a:spcBef>
                <a:spcPts val="0"/>
              </a:spcBef>
              <a:spcAft>
                <a:spcPts val="0"/>
              </a:spcAft>
              <a:buClr>
                <a:srgbClr val="000000"/>
              </a:buClr>
              <a:buSzPts val="4500"/>
              <a:buFont typeface="Arial"/>
              <a:buNone/>
            </a:pPr>
            <a:r>
              <a:t/>
            </a:r>
            <a:endParaRPr b="0" i="1" sz="4500" u="none" cap="none" strike="noStrike">
              <a:solidFill>
                <a:srgbClr val="000000"/>
              </a:solidFill>
              <a:latin typeface="Anton"/>
              <a:ea typeface="Anton"/>
              <a:cs typeface="Anton"/>
              <a:sym typeface="Anton"/>
            </a:endParaRPr>
          </a:p>
        </p:txBody>
      </p:sp>
      <p:pic>
        <p:nvPicPr>
          <p:cNvPr id="633" name="Google Shape;633;p106"/>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634" name="Google Shape;634;p106"/>
          <p:cNvSpPr txBox="1"/>
          <p:nvPr/>
        </p:nvSpPr>
        <p:spPr>
          <a:xfrm>
            <a:off x="852150" y="1843713"/>
            <a:ext cx="7439700" cy="27105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000"/>
              <a:buFont typeface="Arial"/>
              <a:buNone/>
            </a:pPr>
            <a:r>
              <a:rPr b="0" i="0" lang="es-419" sz="2000" u="none" cap="none" strike="noStrike">
                <a:solidFill>
                  <a:srgbClr val="000000"/>
                </a:solidFill>
                <a:highlight>
                  <a:srgbClr val="FFFFFF"/>
                </a:highlight>
                <a:latin typeface="Helvetica Neue Light"/>
                <a:ea typeface="Helvetica Neue Light"/>
                <a:cs typeface="Helvetica Neue Light"/>
                <a:sym typeface="Helvetica Neue Light"/>
              </a:rPr>
              <a:t>Las propiedades son la forma que tiene React para </a:t>
            </a:r>
            <a:r>
              <a:rPr b="1" i="0" lang="es-419" sz="2000" u="none" cap="none" strike="noStrike">
                <a:solidFill>
                  <a:srgbClr val="000000"/>
                </a:solidFill>
                <a:highlight>
                  <a:srgbClr val="FFFFFF"/>
                </a:highlight>
                <a:latin typeface="Helvetica Neue"/>
                <a:ea typeface="Helvetica Neue"/>
                <a:cs typeface="Helvetica Neue"/>
                <a:sym typeface="Helvetica Neue"/>
              </a:rPr>
              <a:t>pasar parámetros </a:t>
            </a:r>
            <a:r>
              <a:rPr b="0" i="0" lang="es-419" sz="2000" u="none" cap="none" strike="noStrike">
                <a:solidFill>
                  <a:srgbClr val="000000"/>
                </a:solidFill>
                <a:highlight>
                  <a:srgbClr val="FFFFFF"/>
                </a:highlight>
                <a:latin typeface="Helvetica Neue Light"/>
                <a:ea typeface="Helvetica Neue Light"/>
                <a:cs typeface="Helvetica Neue Light"/>
                <a:sym typeface="Helvetica Neue Light"/>
              </a:rPr>
              <a:t>de un componente superior a sus </a:t>
            </a:r>
            <a:r>
              <a:rPr b="1" i="0" lang="es-419" sz="2000" u="none" cap="none" strike="noStrike">
                <a:solidFill>
                  <a:srgbClr val="000000"/>
                </a:solidFill>
                <a:highlight>
                  <a:srgbClr val="FFFFFF"/>
                </a:highlight>
                <a:latin typeface="Helvetica Neue"/>
                <a:ea typeface="Helvetica Neue"/>
                <a:cs typeface="Helvetica Neue"/>
                <a:sym typeface="Helvetica Neue"/>
              </a:rPr>
              <a:t>children</a:t>
            </a:r>
            <a:r>
              <a:rPr b="0" i="0" lang="es-419" sz="2000" u="none" cap="none" strike="noStrike">
                <a:solidFill>
                  <a:srgbClr val="000000"/>
                </a:solidFill>
                <a:highlight>
                  <a:srgbClr val="FFFFFF"/>
                </a:highlight>
                <a:latin typeface="Helvetica Neue Light"/>
                <a:ea typeface="Helvetica Neue Light"/>
                <a:cs typeface="Helvetica Neue Light"/>
                <a:sym typeface="Helvetica Neue Light"/>
              </a:rPr>
              <a:t>.</a:t>
            </a:r>
            <a:endParaRPr b="0" i="0" sz="2000" u="none" cap="none" strike="noStrike">
              <a:solidFill>
                <a:srgbClr val="000000"/>
              </a:solidFill>
              <a:highlight>
                <a:srgbClr val="FFFFFF"/>
              </a:highlight>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2000"/>
              <a:buFont typeface="Arial"/>
              <a:buNone/>
            </a:pPr>
            <a:r>
              <a:t/>
            </a:r>
            <a:endParaRPr b="0" i="0" sz="2000" u="none" cap="none" strike="noStrike">
              <a:solidFill>
                <a:srgbClr val="000000"/>
              </a:solidFill>
              <a:highlight>
                <a:srgbClr val="FFFFFF"/>
              </a:highlight>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2000"/>
              <a:buFont typeface="Arial"/>
              <a:buNone/>
            </a:pPr>
            <a:r>
              <a:rPr b="0" i="0" lang="es-419" sz="2000" u="none" cap="none" strike="noStrike">
                <a:solidFill>
                  <a:srgbClr val="000000"/>
                </a:solidFill>
                <a:highlight>
                  <a:srgbClr val="FFFFFF"/>
                </a:highlight>
                <a:latin typeface="Helvetica Neue Light"/>
                <a:ea typeface="Helvetica Neue Light"/>
                <a:cs typeface="Helvetica Neue Light"/>
                <a:sym typeface="Helvetica Neue Light"/>
              </a:rPr>
              <a:t>Es la manera de implementar el </a:t>
            </a:r>
            <a:r>
              <a:rPr b="1" i="0" lang="es-419" sz="2000" u="none" cap="none" strike="noStrike">
                <a:solidFill>
                  <a:srgbClr val="000000"/>
                </a:solidFill>
                <a:highlight>
                  <a:srgbClr val="FFFFFF"/>
                </a:highlight>
                <a:latin typeface="Helvetica Neue"/>
                <a:ea typeface="Helvetica Neue"/>
                <a:cs typeface="Helvetica Neue"/>
                <a:sym typeface="Helvetica Neue"/>
              </a:rPr>
              <a:t>flujo de datos unidireccional.</a:t>
            </a:r>
            <a:endParaRPr b="1" i="0" sz="2000" u="none" cap="none" strike="noStrike">
              <a:solidFill>
                <a:srgbClr val="000000"/>
              </a:solidFill>
              <a:highlight>
                <a:srgbClr val="FFFFFF"/>
              </a:highlight>
              <a:latin typeface="Helvetica Neue"/>
              <a:ea typeface="Helvetica Neue"/>
              <a:cs typeface="Helvetica Neue"/>
              <a:sym typeface="Helvetica Neue"/>
            </a:endParaRPr>
          </a:p>
          <a:p>
            <a:pPr indent="0" lvl="0" marL="0" marR="0" rtl="0" algn="ctr">
              <a:lnSpc>
                <a:spcPct val="115000"/>
              </a:lnSpc>
              <a:spcBef>
                <a:spcPts val="0"/>
              </a:spcBef>
              <a:spcAft>
                <a:spcPts val="0"/>
              </a:spcAft>
              <a:buClr>
                <a:srgbClr val="000000"/>
              </a:buClr>
              <a:buSzPts val="2000"/>
              <a:buFont typeface="Arial"/>
              <a:buNone/>
            </a:pPr>
            <a:r>
              <a:t/>
            </a:r>
            <a:endParaRPr b="0" i="0" sz="2000" u="none" cap="none" strike="noStrike">
              <a:solidFill>
                <a:srgbClr val="000000"/>
              </a:solidFill>
              <a:highlight>
                <a:srgbClr val="FFFFFF"/>
              </a:highlight>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2000"/>
              <a:buFont typeface="Arial"/>
              <a:buNone/>
            </a:pPr>
            <a:r>
              <a:rPr b="0" i="0" lang="es-419" sz="2000" u="none" cap="none" strike="noStrike">
                <a:solidFill>
                  <a:srgbClr val="000000"/>
                </a:solidFill>
                <a:highlight>
                  <a:srgbClr val="FFFFFF"/>
                </a:highlight>
                <a:latin typeface="Helvetica Neue Light"/>
                <a:ea typeface="Helvetica Neue Light"/>
                <a:cs typeface="Helvetica Neue Light"/>
                <a:sym typeface="Helvetica Neue Light"/>
              </a:rPr>
              <a:t>Si alguna prop es una función, el </a:t>
            </a:r>
            <a:r>
              <a:rPr b="1" i="0" lang="es-419" sz="2000" u="none" cap="none" strike="noStrike">
                <a:solidFill>
                  <a:srgbClr val="000000"/>
                </a:solidFill>
                <a:highlight>
                  <a:srgbClr val="FFFFFF"/>
                </a:highlight>
                <a:latin typeface="Helvetica Neue"/>
                <a:ea typeface="Helvetica Neue"/>
                <a:cs typeface="Helvetica Neue"/>
                <a:sym typeface="Helvetica Neue"/>
              </a:rPr>
              <a:t>child component </a:t>
            </a:r>
            <a:r>
              <a:rPr b="0" i="0" lang="es-419" sz="2000" u="none" cap="none" strike="noStrike">
                <a:solidFill>
                  <a:srgbClr val="000000"/>
                </a:solidFill>
                <a:highlight>
                  <a:srgbClr val="FFFFFF"/>
                </a:highlight>
                <a:latin typeface="Helvetica Neue Light"/>
                <a:ea typeface="Helvetica Neue Light"/>
                <a:cs typeface="Helvetica Neue Light"/>
                <a:sym typeface="Helvetica Neue Light"/>
              </a:rPr>
              <a:t>puede llamarla para provocar efectos secundarios en el </a:t>
            </a:r>
            <a:r>
              <a:rPr b="1" i="0" lang="es-419" sz="2000" u="none" cap="none" strike="noStrike">
                <a:solidFill>
                  <a:srgbClr val="000000"/>
                </a:solidFill>
                <a:highlight>
                  <a:srgbClr val="FFFFFF"/>
                </a:highlight>
                <a:latin typeface="Helvetica Neue"/>
                <a:ea typeface="Helvetica Neue"/>
                <a:cs typeface="Helvetica Neue"/>
                <a:sym typeface="Helvetica Neue"/>
              </a:rPr>
              <a:t>parent.</a:t>
            </a:r>
            <a:endParaRPr b="1" i="0" sz="2000" u="none" cap="none" strike="noStrike">
              <a:solidFill>
                <a:srgbClr val="000000"/>
              </a:solidFill>
              <a:highlight>
                <a:srgbClr val="FFFFFF"/>
              </a:highlight>
              <a:latin typeface="Helvetica Neue"/>
              <a:ea typeface="Helvetica Neue"/>
              <a:cs typeface="Helvetica Neue"/>
              <a:sym typeface="Helvetica Neue"/>
            </a:endParaRPr>
          </a:p>
          <a:p>
            <a:pPr indent="0" lvl="0" marL="0" marR="0" rtl="0" algn="ctr">
              <a:lnSpc>
                <a:spcPct val="115000"/>
              </a:lnSpc>
              <a:spcBef>
                <a:spcPts val="0"/>
              </a:spcBef>
              <a:spcAft>
                <a:spcPts val="0"/>
              </a:spcAft>
              <a:buClr>
                <a:srgbClr val="000000"/>
              </a:buClr>
              <a:buSzPts val="2000"/>
              <a:buFont typeface="Arial"/>
              <a:buNone/>
            </a:pPr>
            <a:r>
              <a:t/>
            </a:r>
            <a:endParaRPr b="0" i="0" sz="2000" u="none" cap="none" strike="noStrike">
              <a:solidFill>
                <a:srgbClr val="000000"/>
              </a:solidFill>
              <a:highlight>
                <a:srgbClr val="FFFFFF"/>
              </a:highlight>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2000"/>
              <a:buFont typeface="Arial"/>
              <a:buNone/>
            </a:pPr>
            <a:r>
              <a:t/>
            </a:r>
            <a:endParaRPr b="0" i="0" sz="2000" u="none" cap="none" strike="noStrike">
              <a:solidFill>
                <a:srgbClr val="000000"/>
              </a:solidFill>
              <a:highlight>
                <a:srgbClr val="FFFFFF"/>
              </a:highlight>
              <a:latin typeface="Helvetica Neue Light"/>
              <a:ea typeface="Helvetica Neue Light"/>
              <a:cs typeface="Helvetica Neue Light"/>
              <a:sym typeface="Helvetica Neue Light"/>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8" name="Shape 638"/>
        <p:cNvGrpSpPr/>
        <p:nvPr/>
      </p:nvGrpSpPr>
      <p:grpSpPr>
        <a:xfrm>
          <a:off x="0" y="0"/>
          <a:ext cx="0" cy="0"/>
          <a:chOff x="0" y="0"/>
          <a:chExt cx="0" cy="0"/>
        </a:xfrm>
      </p:grpSpPr>
      <p:sp>
        <p:nvSpPr>
          <p:cNvPr id="639" name="Google Shape;639;p107"/>
          <p:cNvSpPr txBox="1"/>
          <p:nvPr/>
        </p:nvSpPr>
        <p:spPr>
          <a:xfrm>
            <a:off x="852150" y="2466700"/>
            <a:ext cx="3540600" cy="2288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2000"/>
              <a:buFont typeface="Arial"/>
              <a:buNone/>
            </a:pPr>
            <a:r>
              <a:rPr b="0" i="0" lang="es-419" sz="2000" u="none" cap="none" strike="noStrike">
                <a:solidFill>
                  <a:srgbClr val="000000"/>
                </a:solidFill>
                <a:latin typeface="Helvetica Neue Light"/>
                <a:ea typeface="Helvetica Neue Light"/>
                <a:cs typeface="Helvetica Neue Light"/>
                <a:sym typeface="Helvetica Neue Light"/>
              </a:rPr>
              <a:t>Las propiedades enviadas al componente las recibiremos a través de </a:t>
            </a:r>
            <a:r>
              <a:rPr b="1" i="0" lang="es-419" sz="1800" u="none" cap="none" strike="noStrike">
                <a:solidFill>
                  <a:srgbClr val="000000"/>
                </a:solidFill>
                <a:latin typeface="Courier New"/>
                <a:ea typeface="Courier New"/>
                <a:cs typeface="Courier New"/>
                <a:sym typeface="Courier New"/>
              </a:rPr>
              <a:t>this.props</a:t>
            </a:r>
            <a:r>
              <a:rPr b="1" i="0" lang="es-419" sz="2000" u="none" cap="none" strike="noStrike">
                <a:solidFill>
                  <a:srgbClr val="000000"/>
                </a:solidFill>
                <a:latin typeface="Helvetica Neue"/>
                <a:ea typeface="Helvetica Neue"/>
                <a:cs typeface="Helvetica Neue"/>
                <a:sym typeface="Helvetica Neue"/>
              </a:rPr>
              <a:t> </a:t>
            </a:r>
            <a:r>
              <a:rPr b="0" i="0" lang="es-419" sz="2000" u="none" cap="none" strike="noStrike">
                <a:solidFill>
                  <a:srgbClr val="000000"/>
                </a:solidFill>
                <a:latin typeface="Helvetica Neue Light"/>
                <a:ea typeface="Helvetica Neue Light"/>
                <a:cs typeface="Helvetica Neue Light"/>
                <a:sym typeface="Helvetica Neue Light"/>
              </a:rPr>
              <a:t>para acceder a un objeto en el cual tendremos todas las propiedades disponibles.</a:t>
            </a:r>
            <a:endParaRPr b="0" i="0" sz="2000" u="none" cap="none" strike="noStrike">
              <a:solidFill>
                <a:srgbClr val="000000"/>
              </a:solidFill>
              <a:highlight>
                <a:srgbClr val="FFFFFF"/>
              </a:highlight>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rgbClr val="000000"/>
              </a:buClr>
              <a:buSzPts val="2000"/>
              <a:buFont typeface="Arial"/>
              <a:buNone/>
            </a:pPr>
            <a:r>
              <a:t/>
            </a:r>
            <a:endParaRPr b="0" i="0" sz="2000" u="none" cap="none" strike="noStrike">
              <a:solidFill>
                <a:srgbClr val="000000"/>
              </a:solidFill>
              <a:highlight>
                <a:srgbClr val="FFFFFF"/>
              </a:highlight>
              <a:latin typeface="Helvetica Neue Light"/>
              <a:ea typeface="Helvetica Neue Light"/>
              <a:cs typeface="Helvetica Neue Light"/>
              <a:sym typeface="Helvetica Neue Light"/>
            </a:endParaRPr>
          </a:p>
        </p:txBody>
      </p:sp>
      <p:pic>
        <p:nvPicPr>
          <p:cNvPr id="640" name="Google Shape;640;p107"/>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graphicFrame>
        <p:nvGraphicFramePr>
          <p:cNvPr id="641" name="Google Shape;641;p107"/>
          <p:cNvGraphicFramePr/>
          <p:nvPr/>
        </p:nvGraphicFramePr>
        <p:xfrm>
          <a:off x="952500" y="1712250"/>
          <a:ext cx="3000000" cy="3000000"/>
        </p:xfrm>
        <a:graphic>
          <a:graphicData uri="http://schemas.openxmlformats.org/drawingml/2006/table">
            <a:tbl>
              <a:tblPr>
                <a:noFill/>
                <a:tableStyleId>{C8115638-FEAB-48C6-AAB7-B972AE71DA59}</a:tableStyleId>
              </a:tblPr>
              <a:tblGrid>
                <a:gridCol w="3619500"/>
                <a:gridCol w="3619500"/>
              </a:tblGrid>
              <a:tr h="554700">
                <a:tc>
                  <a:txBody>
                    <a:bodyPr/>
                    <a:lstStyle/>
                    <a:p>
                      <a:pPr indent="0" lvl="0" marL="0" marR="0" rtl="0" algn="l">
                        <a:lnSpc>
                          <a:spcPct val="100000"/>
                        </a:lnSpc>
                        <a:spcBef>
                          <a:spcPts val="0"/>
                        </a:spcBef>
                        <a:spcAft>
                          <a:spcPts val="0"/>
                        </a:spcAft>
                        <a:buClr>
                          <a:srgbClr val="000000"/>
                        </a:buClr>
                        <a:buSzPts val="1900"/>
                        <a:buFont typeface="Arial"/>
                        <a:buNone/>
                      </a:pPr>
                      <a:r>
                        <a:rPr b="1" lang="es-419" sz="1900" u="none" cap="none" strike="noStrike">
                          <a:latin typeface="Helvetica Neue"/>
                          <a:ea typeface="Helvetica Neue"/>
                          <a:cs typeface="Helvetica Neue"/>
                          <a:sym typeface="Helvetica Neue"/>
                        </a:rPr>
                        <a:t>Class</a:t>
                      </a:r>
                      <a:r>
                        <a:rPr lang="es-419" sz="1900" u="none" cap="none" strike="noStrike">
                          <a:latin typeface="Helvetica Neue Light"/>
                          <a:ea typeface="Helvetica Neue Light"/>
                          <a:cs typeface="Helvetica Neue Light"/>
                          <a:sym typeface="Helvetica Neue Light"/>
                        </a:rPr>
                        <a:t> based components</a:t>
                      </a:r>
                      <a:endParaRPr sz="1900" u="none" cap="none" strike="noStrike">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1300"/>
                        <a:buFont typeface="Arial"/>
                        <a:buNone/>
                      </a:pPr>
                      <a:r>
                        <a:rPr lang="es-419" sz="1300" u="none" cap="none" strike="noStrike">
                          <a:latin typeface="Helvetica Neue Light"/>
                          <a:ea typeface="Helvetica Neue Light"/>
                          <a:cs typeface="Helvetica Neue Light"/>
                          <a:sym typeface="Helvetica Neue Light"/>
                        </a:rPr>
                        <a:t>componentes basados en clases</a:t>
                      </a:r>
                      <a:endParaRPr sz="1300" u="none" cap="none" strike="noStrike">
                        <a:latin typeface="Helvetica Neue Light"/>
                        <a:ea typeface="Helvetica Neue Light"/>
                        <a:cs typeface="Helvetica Neue Light"/>
                        <a:sym typeface="Helvetica Neue Light"/>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900"/>
                        <a:buFont typeface="Arial"/>
                        <a:buNone/>
                      </a:pPr>
                      <a:r>
                        <a:rPr b="1" lang="es-419" sz="1900" u="none" cap="none" strike="noStrike">
                          <a:latin typeface="Helvetica Neue"/>
                          <a:ea typeface="Helvetica Neue"/>
                          <a:cs typeface="Helvetica Neue"/>
                          <a:sym typeface="Helvetica Neue"/>
                        </a:rPr>
                        <a:t>Function</a:t>
                      </a:r>
                      <a:r>
                        <a:rPr lang="es-419" sz="1900" u="none" cap="none" strike="noStrike">
                          <a:latin typeface="Helvetica Neue Light"/>
                          <a:ea typeface="Helvetica Neue Light"/>
                          <a:cs typeface="Helvetica Neue Light"/>
                          <a:sym typeface="Helvetica Neue Light"/>
                        </a:rPr>
                        <a:t> based components</a:t>
                      </a:r>
                      <a:endParaRPr sz="1900" u="none" cap="none" strike="noStrike">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1300"/>
                        <a:buFont typeface="Arial"/>
                        <a:buNone/>
                      </a:pPr>
                      <a:r>
                        <a:rPr lang="es-419" sz="1300" u="none" cap="none" strike="noStrike">
                          <a:solidFill>
                            <a:schemeClr val="dk1"/>
                          </a:solidFill>
                          <a:latin typeface="Helvetica Neue Light"/>
                          <a:ea typeface="Helvetica Neue Light"/>
                          <a:cs typeface="Helvetica Neue Light"/>
                          <a:sym typeface="Helvetica Neue Light"/>
                        </a:rPr>
                        <a:t>componentes basados en funciones</a:t>
                      </a:r>
                      <a:endParaRPr sz="1900" u="none" cap="none" strike="noStrike">
                        <a:latin typeface="Helvetica Neue Light"/>
                        <a:ea typeface="Helvetica Neue Light"/>
                        <a:cs typeface="Helvetica Neue Light"/>
                        <a:sym typeface="Helvetica Neue Light"/>
                      </a:endParaRPr>
                    </a:p>
                  </a:txBody>
                  <a:tcPr marT="91425" marB="91425" marR="91425" marL="91425"/>
                </a:tc>
              </a:tr>
            </a:tbl>
          </a:graphicData>
        </a:graphic>
      </p:graphicFrame>
      <p:sp>
        <p:nvSpPr>
          <p:cNvPr id="642" name="Google Shape;642;p107"/>
          <p:cNvSpPr txBox="1"/>
          <p:nvPr/>
        </p:nvSpPr>
        <p:spPr>
          <a:xfrm>
            <a:off x="4572000" y="2466700"/>
            <a:ext cx="3960900" cy="2288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2000"/>
              <a:buFont typeface="Arial"/>
              <a:buNone/>
            </a:pPr>
            <a:r>
              <a:rPr b="0" i="0" lang="es-419" sz="2000" u="none" cap="none" strike="noStrike">
                <a:solidFill>
                  <a:srgbClr val="000000"/>
                </a:solidFill>
                <a:latin typeface="Helvetica Neue Light"/>
                <a:ea typeface="Helvetica Neue Light"/>
                <a:cs typeface="Helvetica Neue Light"/>
                <a:sym typeface="Helvetica Neue Light"/>
              </a:rPr>
              <a:t>Simplemente se reciben como parámetro de la función</a:t>
            </a:r>
            <a:endParaRPr b="0" i="0" sz="2000" u="none" cap="none" strike="noStrike">
              <a:solidFill>
                <a:srgbClr val="000000"/>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rgbClr val="000000"/>
              </a:buClr>
              <a:buSzPts val="2000"/>
              <a:buFont typeface="Arial"/>
              <a:buNone/>
            </a:pPr>
            <a:r>
              <a:t/>
            </a:r>
            <a:endParaRPr b="0" i="0" sz="2000" u="none" cap="none" strike="noStrike">
              <a:solidFill>
                <a:srgbClr val="000000"/>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rgbClr val="000000"/>
              </a:buClr>
              <a:buSzPts val="1800"/>
              <a:buFont typeface="Arial"/>
              <a:buNone/>
            </a:pPr>
            <a:r>
              <a:rPr b="0" i="0" lang="es-419" sz="1800" u="none" cap="none" strike="noStrike">
                <a:solidFill>
                  <a:srgbClr val="000000"/>
                </a:solidFill>
                <a:latin typeface="Courier New"/>
                <a:ea typeface="Courier New"/>
                <a:cs typeface="Courier New"/>
                <a:sym typeface="Courier New"/>
              </a:rPr>
              <a:t>({ name }) =&gt; &lt;p&gt;{name}&lt;/p&gt;</a:t>
            </a:r>
            <a:r>
              <a:rPr b="0" i="0" lang="es-419" sz="2000" u="none" cap="none" strike="noStrike">
                <a:solidFill>
                  <a:srgbClr val="000000"/>
                </a:solidFill>
                <a:latin typeface="Helvetica Neue Light"/>
                <a:ea typeface="Helvetica Neue Light"/>
                <a:cs typeface="Helvetica Neue Light"/>
                <a:sym typeface="Helvetica Neue Light"/>
              </a:rPr>
              <a:t> </a:t>
            </a:r>
            <a:endParaRPr b="0" i="0" sz="2000" u="none" cap="none" strike="noStrike">
              <a:solidFill>
                <a:srgbClr val="000000"/>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2000"/>
              <a:buFont typeface="Arial"/>
              <a:buNone/>
            </a:pPr>
            <a:r>
              <a:t/>
            </a:r>
            <a:endParaRPr b="0" i="0" sz="2000" u="none" cap="none" strike="noStrike">
              <a:solidFill>
                <a:srgbClr val="000000"/>
              </a:solidFill>
              <a:highlight>
                <a:srgbClr val="FFFFFF"/>
              </a:highlight>
              <a:latin typeface="Helvetica Neue Light"/>
              <a:ea typeface="Helvetica Neue Light"/>
              <a:cs typeface="Helvetica Neue Light"/>
              <a:sym typeface="Helvetica Neue Light"/>
            </a:endParaRPr>
          </a:p>
        </p:txBody>
      </p:sp>
      <p:sp>
        <p:nvSpPr>
          <p:cNvPr id="643" name="Google Shape;643;p107"/>
          <p:cNvSpPr txBox="1"/>
          <p:nvPr/>
        </p:nvSpPr>
        <p:spPr>
          <a:xfrm>
            <a:off x="1671825" y="749200"/>
            <a:ext cx="5666100" cy="989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500"/>
              <a:buFont typeface="Arial"/>
              <a:buNone/>
            </a:pPr>
            <a:r>
              <a:rPr b="0" i="1" lang="es-419" sz="4500" u="none" cap="none" strike="noStrike">
                <a:solidFill>
                  <a:srgbClr val="000000"/>
                </a:solidFill>
                <a:latin typeface="Anton"/>
                <a:ea typeface="Anton"/>
                <a:cs typeface="Anton"/>
                <a:sym typeface="Anton"/>
              </a:rPr>
              <a:t>PROPIEDADES</a:t>
            </a:r>
            <a:endParaRPr b="0" i="1" sz="4500" u="none" cap="none" strike="noStrike">
              <a:solidFill>
                <a:srgbClr val="000000"/>
              </a:solidFill>
              <a:latin typeface="Anton"/>
              <a:ea typeface="Anton"/>
              <a:cs typeface="Anton"/>
              <a:sym typeface="Anton"/>
            </a:endParaRPr>
          </a:p>
          <a:p>
            <a:pPr indent="0" lvl="0" marL="0" marR="0" rtl="0" algn="ctr">
              <a:lnSpc>
                <a:spcPct val="100000"/>
              </a:lnSpc>
              <a:spcBef>
                <a:spcPts val="0"/>
              </a:spcBef>
              <a:spcAft>
                <a:spcPts val="0"/>
              </a:spcAft>
              <a:buClr>
                <a:srgbClr val="000000"/>
              </a:buClr>
              <a:buSzPts val="4500"/>
              <a:buFont typeface="Arial"/>
              <a:buNone/>
            </a:pPr>
            <a:r>
              <a:t/>
            </a:r>
            <a:endParaRPr b="0" i="1" sz="4500" u="none" cap="none" strike="noStrike">
              <a:solidFill>
                <a:srgbClr val="000000"/>
              </a:solidFill>
              <a:latin typeface="Anton"/>
              <a:ea typeface="Anton"/>
              <a:cs typeface="Anton"/>
              <a:sym typeface="Anton"/>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7" name="Shape 647"/>
        <p:cNvGrpSpPr/>
        <p:nvPr/>
      </p:nvGrpSpPr>
      <p:grpSpPr>
        <a:xfrm>
          <a:off x="0" y="0"/>
          <a:ext cx="0" cy="0"/>
          <a:chOff x="0" y="0"/>
          <a:chExt cx="0" cy="0"/>
        </a:xfrm>
      </p:grpSpPr>
      <p:sp>
        <p:nvSpPr>
          <p:cNvPr id="648" name="Google Shape;648;p108"/>
          <p:cNvSpPr txBox="1"/>
          <p:nvPr/>
        </p:nvSpPr>
        <p:spPr>
          <a:xfrm>
            <a:off x="4176450" y="517700"/>
            <a:ext cx="4578000" cy="1204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100"/>
              <a:buFont typeface="Arial"/>
              <a:buNone/>
            </a:pPr>
            <a:r>
              <a:rPr b="0" i="0" lang="es-419" sz="2000" u="none" cap="none" strike="noStrike">
                <a:solidFill>
                  <a:srgbClr val="000000"/>
                </a:solidFill>
                <a:latin typeface="Helvetica Neue Light"/>
                <a:ea typeface="Helvetica Neue Light"/>
                <a:cs typeface="Helvetica Neue Light"/>
                <a:sym typeface="Helvetica Neue Light"/>
              </a:rPr>
              <a:t>Al definir la función se prescinde del método </a:t>
            </a:r>
            <a:r>
              <a:rPr b="1" i="0" lang="es-419" sz="2000" u="none" cap="none" strike="noStrike">
                <a:solidFill>
                  <a:srgbClr val="000000"/>
                </a:solidFill>
                <a:latin typeface="Helvetica Neue"/>
                <a:ea typeface="Helvetica Neue"/>
                <a:cs typeface="Helvetica Neue"/>
                <a:sym typeface="Helvetica Neue"/>
              </a:rPr>
              <a:t>render</a:t>
            </a:r>
            <a:r>
              <a:rPr b="0" i="0" lang="es-419" sz="2000" u="none" cap="none" strike="noStrike">
                <a:solidFill>
                  <a:srgbClr val="000000"/>
                </a:solidFill>
                <a:latin typeface="Helvetica Neue Light"/>
                <a:ea typeface="Helvetica Neue Light"/>
                <a:cs typeface="Helvetica Neue Light"/>
                <a:sym typeface="Helvetica Neue Light"/>
              </a:rPr>
              <a:t>, porque no estamos haciendo una clase.</a:t>
            </a:r>
            <a:endParaRPr b="0" i="0" sz="2000" u="none" cap="none" strike="noStrike">
              <a:solidFill>
                <a:srgbClr val="000000"/>
              </a:solidFill>
              <a:highlight>
                <a:srgbClr val="FFFFFF"/>
              </a:highlight>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rgbClr val="000000"/>
              </a:buClr>
              <a:buSzPts val="1100"/>
              <a:buFont typeface="Arial"/>
              <a:buNone/>
            </a:pPr>
            <a:r>
              <a:t/>
            </a:r>
            <a:endParaRPr b="0" i="0" sz="2000" u="none" cap="none" strike="noStrike">
              <a:solidFill>
                <a:srgbClr val="000000"/>
              </a:solidFill>
              <a:highlight>
                <a:srgbClr val="FFFFFF"/>
              </a:highlight>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rgbClr val="000000"/>
              </a:buClr>
              <a:buSzPts val="1100"/>
              <a:buFont typeface="Arial"/>
              <a:buNone/>
            </a:pPr>
            <a:r>
              <a:t/>
            </a:r>
            <a:endParaRPr b="0" i="0" sz="2000" u="none" cap="none" strike="noStrike">
              <a:solidFill>
                <a:srgbClr val="000000"/>
              </a:solidFill>
              <a:highlight>
                <a:srgbClr val="FFFFFF"/>
              </a:highlight>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rgbClr val="000000"/>
              </a:buClr>
              <a:buSzPts val="2000"/>
              <a:buFont typeface="Arial"/>
              <a:buNone/>
            </a:pPr>
            <a:r>
              <a:t/>
            </a:r>
            <a:endParaRPr b="0" i="0" sz="2000" u="none" cap="none" strike="noStrike">
              <a:solidFill>
                <a:srgbClr val="000000"/>
              </a:solidFill>
              <a:highlight>
                <a:srgbClr val="FFFFFF"/>
              </a:highlight>
              <a:latin typeface="Helvetica Neue Light"/>
              <a:ea typeface="Helvetica Neue Light"/>
              <a:cs typeface="Helvetica Neue Light"/>
              <a:sym typeface="Helvetica Neue Light"/>
            </a:endParaRPr>
          </a:p>
        </p:txBody>
      </p:sp>
      <p:pic>
        <p:nvPicPr>
          <p:cNvPr id="649" name="Google Shape;649;p108"/>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650" name="Google Shape;650;p108"/>
          <p:cNvPicPr preferRelativeResize="0"/>
          <p:nvPr/>
        </p:nvPicPr>
        <p:blipFill rotWithShape="1">
          <a:blip r:embed="rId4">
            <a:alphaModFix/>
          </a:blip>
          <a:srcRect b="0" l="0" r="0" t="0"/>
          <a:stretch/>
        </p:blipFill>
        <p:spPr>
          <a:xfrm>
            <a:off x="5681350" y="2482850"/>
            <a:ext cx="2727500" cy="1978275"/>
          </a:xfrm>
          <a:prstGeom prst="rect">
            <a:avLst/>
          </a:prstGeom>
          <a:noFill/>
          <a:ln>
            <a:noFill/>
          </a:ln>
        </p:spPr>
      </p:pic>
      <p:pic>
        <p:nvPicPr>
          <p:cNvPr id="651" name="Google Shape;651;p108"/>
          <p:cNvPicPr preferRelativeResize="0"/>
          <p:nvPr/>
        </p:nvPicPr>
        <p:blipFill rotWithShape="1">
          <a:blip r:embed="rId5">
            <a:alphaModFix/>
          </a:blip>
          <a:srcRect b="0" l="0" r="0" t="0"/>
          <a:stretch/>
        </p:blipFill>
        <p:spPr>
          <a:xfrm>
            <a:off x="779950" y="517700"/>
            <a:ext cx="2727499" cy="1965150"/>
          </a:xfrm>
          <a:prstGeom prst="rect">
            <a:avLst/>
          </a:prstGeom>
          <a:noFill/>
          <a:ln>
            <a:noFill/>
          </a:ln>
        </p:spPr>
      </p:pic>
      <p:sp>
        <p:nvSpPr>
          <p:cNvPr id="652" name="Google Shape;652;p108"/>
          <p:cNvSpPr txBox="1"/>
          <p:nvPr/>
        </p:nvSpPr>
        <p:spPr>
          <a:xfrm>
            <a:off x="694750" y="2579825"/>
            <a:ext cx="4986600" cy="18813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2000"/>
              <a:buFont typeface="Arial"/>
              <a:buNone/>
            </a:pPr>
            <a:r>
              <a:rPr b="0" i="0" lang="es-419" sz="2000" u="none" cap="none" strike="noStrike">
                <a:solidFill>
                  <a:srgbClr val="000000"/>
                </a:solidFill>
                <a:latin typeface="Helvetica Neue Light"/>
                <a:ea typeface="Helvetica Neue Light"/>
                <a:cs typeface="Helvetica Neue Light"/>
                <a:sym typeface="Helvetica Neue Light"/>
              </a:rPr>
              <a:t>La propia función es el equivalente al método </a:t>
            </a:r>
            <a:r>
              <a:rPr b="0" i="0" lang="es-419" sz="1800" u="none" cap="none" strike="noStrike">
                <a:solidFill>
                  <a:srgbClr val="000000"/>
                </a:solidFill>
                <a:latin typeface="Courier New"/>
                <a:ea typeface="Courier New"/>
                <a:cs typeface="Courier New"/>
                <a:sym typeface="Courier New"/>
              </a:rPr>
              <a:t>render()</a:t>
            </a:r>
            <a:r>
              <a:rPr b="0" i="0" lang="es-419" sz="2000" u="none" cap="none" strike="noStrike">
                <a:solidFill>
                  <a:srgbClr val="000000"/>
                </a:solidFill>
                <a:latin typeface="Helvetica Neue Light"/>
                <a:ea typeface="Helvetica Neue Light"/>
                <a:cs typeface="Helvetica Neue Light"/>
                <a:sym typeface="Helvetica Neue Light"/>
              </a:rPr>
              <a:t> que teníamos al crear componentes por medio de una clase ES6. Por lo tanto, </a:t>
            </a:r>
            <a:r>
              <a:rPr b="1" i="0" lang="es-419" sz="2000" u="none" cap="none" strike="noStrike">
                <a:solidFill>
                  <a:srgbClr val="000000"/>
                </a:solidFill>
                <a:latin typeface="Helvetica Neue"/>
                <a:ea typeface="Helvetica Neue"/>
                <a:cs typeface="Helvetica Neue"/>
                <a:sym typeface="Helvetica Neue"/>
              </a:rPr>
              <a:t>devuelve el JSX para representar el componente</a:t>
            </a:r>
            <a:r>
              <a:rPr b="0" i="0" lang="es-419" sz="2000" u="none" cap="none" strike="noStrike">
                <a:solidFill>
                  <a:srgbClr val="000000"/>
                </a:solidFill>
                <a:latin typeface="Helvetica Neue Light"/>
                <a:ea typeface="Helvetica Neue Light"/>
                <a:cs typeface="Helvetica Neue Light"/>
                <a:sym typeface="Helvetica Neue Light"/>
              </a:rPr>
              <a:t>.</a:t>
            </a:r>
            <a:endParaRPr b="0" i="0" sz="2000" u="none" cap="none" strike="noStrike">
              <a:solidFill>
                <a:srgbClr val="000000"/>
              </a:solidFill>
              <a:highlight>
                <a:srgbClr val="FFFFFF"/>
              </a:highlight>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Helvetica Neue Light"/>
              <a:ea typeface="Helvetica Neue Light"/>
              <a:cs typeface="Helvetica Neue Light"/>
              <a:sym typeface="Helvetica Neue Light"/>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6" name="Shape 656"/>
        <p:cNvGrpSpPr/>
        <p:nvPr/>
      </p:nvGrpSpPr>
      <p:grpSpPr>
        <a:xfrm>
          <a:off x="0" y="0"/>
          <a:ext cx="0" cy="0"/>
          <a:chOff x="0" y="0"/>
          <a:chExt cx="0" cy="0"/>
        </a:xfrm>
      </p:grpSpPr>
      <p:sp>
        <p:nvSpPr>
          <p:cNvPr id="657" name="Google Shape;657;p109"/>
          <p:cNvSpPr txBox="1"/>
          <p:nvPr/>
        </p:nvSpPr>
        <p:spPr>
          <a:xfrm>
            <a:off x="259275" y="1437275"/>
            <a:ext cx="4578000" cy="16746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100"/>
              <a:buFont typeface="Arial"/>
              <a:buNone/>
            </a:pPr>
            <a:r>
              <a:rPr b="0" i="0" lang="es-419" sz="2000" u="none" cap="none" strike="noStrike">
                <a:solidFill>
                  <a:srgbClr val="000000"/>
                </a:solidFill>
                <a:latin typeface="Helvetica Neue Light"/>
                <a:ea typeface="Helvetica Neue Light"/>
                <a:cs typeface="Helvetica Neue Light"/>
                <a:sym typeface="Helvetica Neue Light"/>
              </a:rPr>
              <a:t>Imaginemos que a nuestro componente le pasamos dos propiedades, llamadas "</a:t>
            </a:r>
            <a:r>
              <a:rPr b="1" i="0" lang="es-419" sz="2000" u="none" cap="none" strike="noStrike">
                <a:solidFill>
                  <a:srgbClr val="000000"/>
                </a:solidFill>
                <a:latin typeface="Helvetica Neue"/>
                <a:ea typeface="Helvetica Neue"/>
                <a:cs typeface="Helvetica Neue"/>
                <a:sym typeface="Helvetica Neue"/>
              </a:rPr>
              <a:t>nombre</a:t>
            </a:r>
            <a:r>
              <a:rPr b="0" i="0" lang="es-419" sz="2000" u="none" cap="none" strike="noStrike">
                <a:solidFill>
                  <a:srgbClr val="000000"/>
                </a:solidFill>
                <a:latin typeface="Helvetica Neue Light"/>
                <a:ea typeface="Helvetica Neue Light"/>
                <a:cs typeface="Helvetica Neue Light"/>
                <a:sym typeface="Helvetica Neue Light"/>
              </a:rPr>
              <a:t>" y "</a:t>
            </a:r>
            <a:r>
              <a:rPr b="1" i="0" lang="es-419" sz="2000" u="none" cap="none" strike="noStrike">
                <a:solidFill>
                  <a:srgbClr val="000000"/>
                </a:solidFill>
                <a:latin typeface="Helvetica Neue"/>
                <a:ea typeface="Helvetica Neue"/>
                <a:cs typeface="Helvetica Neue"/>
                <a:sym typeface="Helvetica Neue"/>
              </a:rPr>
              <a:t>app</a:t>
            </a:r>
            <a:r>
              <a:rPr b="0" i="0" lang="es-419" sz="2000" u="none" cap="none" strike="noStrike">
                <a:solidFill>
                  <a:srgbClr val="000000"/>
                </a:solidFill>
                <a:latin typeface="Helvetica Neue Light"/>
                <a:ea typeface="Helvetica Neue Light"/>
                <a:cs typeface="Helvetica Neue Light"/>
                <a:sym typeface="Helvetica Neue Light"/>
              </a:rPr>
              <a:t>". </a:t>
            </a:r>
            <a:endParaRPr b="0" i="0" sz="2000" u="none" cap="none" strike="noStrike">
              <a:solidFill>
                <a:srgbClr val="000000"/>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rgbClr val="000000"/>
              </a:buClr>
              <a:buSzPts val="1100"/>
              <a:buFont typeface="Arial"/>
              <a:buNone/>
            </a:pPr>
            <a:r>
              <a:rPr b="0" i="0" lang="es-419" sz="2000" u="none" cap="none" strike="noStrike">
                <a:solidFill>
                  <a:srgbClr val="000000"/>
                </a:solidFill>
                <a:latin typeface="Helvetica Neue Light"/>
                <a:ea typeface="Helvetica Neue Light"/>
                <a:cs typeface="Helvetica Neue Light"/>
                <a:sym typeface="Helvetica Neue Light"/>
              </a:rPr>
              <a:t>Entonces podremos usar esas propiedades de la siguiente manera:</a:t>
            </a:r>
            <a:endParaRPr b="0" i="0" sz="2000" u="none" cap="none" strike="noStrike">
              <a:solidFill>
                <a:srgbClr val="000000"/>
              </a:solidFill>
              <a:highlight>
                <a:srgbClr val="FFFFFF"/>
              </a:highlight>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rgbClr val="000000"/>
              </a:buClr>
              <a:buSzPts val="2000"/>
              <a:buFont typeface="Arial"/>
              <a:buNone/>
            </a:pPr>
            <a:r>
              <a:t/>
            </a:r>
            <a:endParaRPr b="0" i="0" sz="2000" u="none" cap="none" strike="noStrike">
              <a:solidFill>
                <a:srgbClr val="000000"/>
              </a:solidFill>
              <a:highlight>
                <a:srgbClr val="FFFFFF"/>
              </a:highlight>
              <a:latin typeface="Helvetica Neue Light"/>
              <a:ea typeface="Helvetica Neue Light"/>
              <a:cs typeface="Helvetica Neue Light"/>
              <a:sym typeface="Helvetica Neue Light"/>
            </a:endParaRPr>
          </a:p>
        </p:txBody>
      </p:sp>
      <p:pic>
        <p:nvPicPr>
          <p:cNvPr id="658" name="Google Shape;658;p109"/>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659" name="Google Shape;659;p109"/>
          <p:cNvPicPr preferRelativeResize="0"/>
          <p:nvPr/>
        </p:nvPicPr>
        <p:blipFill rotWithShape="1">
          <a:blip r:embed="rId4">
            <a:alphaModFix/>
          </a:blip>
          <a:srcRect b="0" l="0" r="0" t="0"/>
          <a:stretch/>
        </p:blipFill>
        <p:spPr>
          <a:xfrm>
            <a:off x="4740263" y="1622325"/>
            <a:ext cx="4202537" cy="1674600"/>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3" name="Shape 663"/>
        <p:cNvGrpSpPr/>
        <p:nvPr/>
      </p:nvGrpSpPr>
      <p:grpSpPr>
        <a:xfrm>
          <a:off x="0" y="0"/>
          <a:ext cx="0" cy="0"/>
          <a:chOff x="0" y="0"/>
          <a:chExt cx="0" cy="0"/>
        </a:xfrm>
      </p:grpSpPr>
      <p:sp>
        <p:nvSpPr>
          <p:cNvPr id="664" name="Google Shape;664;p110"/>
          <p:cNvSpPr txBox="1"/>
          <p:nvPr/>
        </p:nvSpPr>
        <p:spPr>
          <a:xfrm>
            <a:off x="950500" y="1296850"/>
            <a:ext cx="7439700" cy="32517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100"/>
              <a:buFont typeface="Arial"/>
              <a:buNone/>
            </a:pPr>
            <a:r>
              <a:rPr b="1" i="0" lang="es-419" sz="1800" u="none" cap="none" strike="noStrike">
                <a:solidFill>
                  <a:srgbClr val="000000"/>
                </a:solidFill>
                <a:latin typeface="Courier New"/>
                <a:ea typeface="Courier New"/>
                <a:cs typeface="Courier New"/>
                <a:sym typeface="Courier New"/>
              </a:rPr>
              <a:t>this.props.nombre</a:t>
            </a:r>
            <a:r>
              <a:rPr b="0" i="0" lang="es-419" sz="2000" u="none" cap="none" strike="noStrike">
                <a:solidFill>
                  <a:srgbClr val="000000"/>
                </a:solidFill>
                <a:latin typeface="Helvetica Neue Light"/>
                <a:ea typeface="Helvetica Neue Light"/>
                <a:cs typeface="Helvetica Neue Light"/>
                <a:sym typeface="Helvetica Neue Light"/>
              </a:rPr>
              <a:t> contendrá el valor pasado en la propiedad "nombre" y </a:t>
            </a:r>
            <a:r>
              <a:rPr b="1" i="0" lang="es-419" sz="1800" u="none" cap="none" strike="noStrike">
                <a:solidFill>
                  <a:srgbClr val="000000"/>
                </a:solidFill>
                <a:latin typeface="Courier New"/>
                <a:ea typeface="Courier New"/>
                <a:cs typeface="Courier New"/>
                <a:sym typeface="Courier New"/>
              </a:rPr>
              <a:t>this.props.app</a:t>
            </a:r>
            <a:r>
              <a:rPr b="0" i="0" lang="es-419" sz="2000" u="none" cap="none" strike="noStrike">
                <a:solidFill>
                  <a:srgbClr val="000000"/>
                </a:solidFill>
                <a:latin typeface="Helvetica Neue Light"/>
                <a:ea typeface="Helvetica Neue Light"/>
                <a:cs typeface="Helvetica Neue Light"/>
                <a:sym typeface="Helvetica Neue Light"/>
              </a:rPr>
              <a:t> el valor de la propiedad "app".</a:t>
            </a:r>
            <a:endParaRPr b="0" i="0" sz="2000" u="none" cap="none" strike="noStrike">
              <a:solidFill>
                <a:srgbClr val="000000"/>
              </a:solidFill>
              <a:latin typeface="Helvetica Neue Light"/>
              <a:ea typeface="Helvetica Neue Light"/>
              <a:cs typeface="Helvetica Neue Light"/>
              <a:sym typeface="Helvetica Neue Light"/>
            </a:endParaRPr>
          </a:p>
          <a:p>
            <a:pPr indent="0" lvl="0" marL="0" marR="0" rtl="0" algn="ctr">
              <a:lnSpc>
                <a:spcPct val="115000"/>
              </a:lnSpc>
              <a:spcBef>
                <a:spcPts val="1300"/>
              </a:spcBef>
              <a:spcAft>
                <a:spcPts val="0"/>
              </a:spcAft>
              <a:buClr>
                <a:srgbClr val="000000"/>
              </a:buClr>
              <a:buSzPts val="2000"/>
              <a:buFont typeface="Arial"/>
              <a:buNone/>
            </a:pPr>
            <a:r>
              <a:rPr b="0" i="0" lang="es-419" sz="2000" u="none" cap="none" strike="noStrike">
                <a:solidFill>
                  <a:srgbClr val="000000"/>
                </a:solidFill>
                <a:latin typeface="Helvetica Neue Light"/>
                <a:ea typeface="Helvetica Neue Light"/>
                <a:cs typeface="Helvetica Neue Light"/>
                <a:sym typeface="Helvetica Neue Light"/>
              </a:rPr>
              <a:t>Nuestras propiedades se encuentran encerradas entre llaves { }</a:t>
            </a:r>
            <a:endParaRPr b="0" i="0" sz="2000" u="none" cap="none" strike="noStrike">
              <a:solidFill>
                <a:srgbClr val="000000"/>
              </a:solidFill>
              <a:latin typeface="Helvetica Neue Light"/>
              <a:ea typeface="Helvetica Neue Light"/>
              <a:cs typeface="Helvetica Neue Light"/>
              <a:sym typeface="Helvetica Neue Light"/>
            </a:endParaRPr>
          </a:p>
          <a:p>
            <a:pPr indent="0" lvl="0" marL="0" marR="0" rtl="0" algn="ctr">
              <a:lnSpc>
                <a:spcPct val="115000"/>
              </a:lnSpc>
              <a:spcBef>
                <a:spcPts val="1300"/>
              </a:spcBef>
              <a:spcAft>
                <a:spcPts val="1300"/>
              </a:spcAft>
              <a:buClr>
                <a:srgbClr val="000000"/>
              </a:buClr>
              <a:buSzPts val="1100"/>
              <a:buFont typeface="Arial"/>
              <a:buNone/>
            </a:pPr>
            <a:r>
              <a:rPr b="0" i="0" lang="es-419" sz="2000" u="none" cap="none" strike="noStrike">
                <a:solidFill>
                  <a:srgbClr val="000000"/>
                </a:solidFill>
                <a:latin typeface="Helvetica Neue Light"/>
                <a:ea typeface="Helvetica Neue Light"/>
                <a:cs typeface="Helvetica Neue Light"/>
                <a:sym typeface="Helvetica Neue Light"/>
              </a:rPr>
              <a:t>Las llaves son importantes, porque es la manera con la que se escapa un código JSX, permitiendo colocar dentro sentencias Javascript "nativo". Aquello que devuelvan esas sentencias se volcará como contenido en la vista.</a:t>
            </a:r>
            <a:endParaRPr b="0" i="0" sz="2000" u="none" cap="none" strike="noStrike">
              <a:solidFill>
                <a:srgbClr val="000000"/>
              </a:solidFill>
              <a:highlight>
                <a:srgbClr val="FFFFFF"/>
              </a:highlight>
              <a:latin typeface="Helvetica Neue Light"/>
              <a:ea typeface="Helvetica Neue Light"/>
              <a:cs typeface="Helvetica Neue Light"/>
              <a:sym typeface="Helvetica Neue Light"/>
            </a:endParaRPr>
          </a:p>
        </p:txBody>
      </p:sp>
      <p:pic>
        <p:nvPicPr>
          <p:cNvPr id="665" name="Google Shape;665;p110"/>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666" name="Google Shape;666;p110"/>
          <p:cNvSpPr txBox="1"/>
          <p:nvPr/>
        </p:nvSpPr>
        <p:spPr>
          <a:xfrm>
            <a:off x="1671825" y="749200"/>
            <a:ext cx="5666100" cy="989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500"/>
              <a:buFont typeface="Arial"/>
              <a:buNone/>
            </a:pPr>
            <a:r>
              <a:rPr b="0" i="1" lang="es-419" sz="4500" u="none" cap="none" strike="noStrike">
                <a:solidFill>
                  <a:srgbClr val="000000"/>
                </a:solidFill>
                <a:latin typeface="Anton"/>
                <a:ea typeface="Anton"/>
                <a:cs typeface="Anton"/>
                <a:sym typeface="Anton"/>
              </a:rPr>
              <a:t>PROPIEDADES</a:t>
            </a:r>
            <a:endParaRPr b="0" i="1" sz="4500" u="none" cap="none" strike="noStrike">
              <a:solidFill>
                <a:srgbClr val="000000"/>
              </a:solidFill>
              <a:latin typeface="Anton"/>
              <a:ea typeface="Anton"/>
              <a:cs typeface="Anton"/>
              <a:sym typeface="Anton"/>
            </a:endParaRPr>
          </a:p>
          <a:p>
            <a:pPr indent="0" lvl="0" marL="0" marR="0" rtl="0" algn="ctr">
              <a:lnSpc>
                <a:spcPct val="100000"/>
              </a:lnSpc>
              <a:spcBef>
                <a:spcPts val="0"/>
              </a:spcBef>
              <a:spcAft>
                <a:spcPts val="0"/>
              </a:spcAft>
              <a:buClr>
                <a:srgbClr val="000000"/>
              </a:buClr>
              <a:buSzPts val="4500"/>
              <a:buFont typeface="Arial"/>
              <a:buNone/>
            </a:pPr>
            <a:r>
              <a:t/>
            </a:r>
            <a:endParaRPr b="0" i="1" sz="4500" u="none" cap="none" strike="noStrike">
              <a:solidFill>
                <a:srgbClr val="000000"/>
              </a:solidFill>
              <a:latin typeface="Anton"/>
              <a:ea typeface="Anton"/>
              <a:cs typeface="Anton"/>
              <a:sym typeface="Anton"/>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FF00"/>
            </a:gs>
            <a:gs pos="100000">
              <a:srgbClr val="3CEFAB"/>
            </a:gs>
          </a:gsLst>
          <a:lin ang="10800025" scaled="0"/>
        </a:gradFill>
      </p:bgPr>
    </p:bg>
    <p:spTree>
      <p:nvGrpSpPr>
        <p:cNvPr id="670" name="Shape 670"/>
        <p:cNvGrpSpPr/>
        <p:nvPr/>
      </p:nvGrpSpPr>
      <p:grpSpPr>
        <a:xfrm>
          <a:off x="0" y="0"/>
          <a:ext cx="0" cy="0"/>
          <a:chOff x="0" y="0"/>
          <a:chExt cx="0" cy="0"/>
        </a:xfrm>
      </p:grpSpPr>
      <p:sp>
        <p:nvSpPr>
          <p:cNvPr id="671" name="Google Shape;671;p111"/>
          <p:cNvSpPr txBox="1"/>
          <p:nvPr/>
        </p:nvSpPr>
        <p:spPr>
          <a:xfrm>
            <a:off x="2187450" y="2077200"/>
            <a:ext cx="47691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419" sz="3600" u="none" cap="none" strike="noStrike">
                <a:solidFill>
                  <a:srgbClr val="000000"/>
                </a:solidFill>
                <a:latin typeface="Anton"/>
                <a:ea typeface="Anton"/>
                <a:cs typeface="Anton"/>
                <a:sym typeface="Anton"/>
              </a:rPr>
              <a:t>PATRONES</a:t>
            </a:r>
            <a:endParaRPr b="0" i="1" sz="3600" u="none" cap="none" strike="noStrike">
              <a:solidFill>
                <a:srgbClr val="000000"/>
              </a:solidFill>
              <a:latin typeface="Anton"/>
              <a:ea typeface="Anton"/>
              <a:cs typeface="Anton"/>
              <a:sym typeface="Anton"/>
            </a:endParaRPr>
          </a:p>
        </p:txBody>
      </p:sp>
      <p:pic>
        <p:nvPicPr>
          <p:cNvPr id="672" name="Google Shape;672;p111"/>
          <p:cNvPicPr preferRelativeResize="0"/>
          <p:nvPr/>
        </p:nvPicPr>
        <p:blipFill rotWithShape="1">
          <a:blip r:embed="rId3">
            <a:alphaModFix/>
          </a:blip>
          <a:srcRect b="0" l="0" r="0" t="0"/>
          <a:stretch/>
        </p:blipFill>
        <p:spPr>
          <a:xfrm>
            <a:off x="7446150" y="4444700"/>
            <a:ext cx="1186526" cy="330675"/>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EFAB"/>
        </a:solidFill>
      </p:bgPr>
    </p:bg>
    <p:spTree>
      <p:nvGrpSpPr>
        <p:cNvPr id="676" name="Shape 676"/>
        <p:cNvGrpSpPr/>
        <p:nvPr/>
      </p:nvGrpSpPr>
      <p:grpSpPr>
        <a:xfrm>
          <a:off x="0" y="0"/>
          <a:ext cx="0" cy="0"/>
          <a:chOff x="0" y="0"/>
          <a:chExt cx="0" cy="0"/>
        </a:xfrm>
      </p:grpSpPr>
      <p:sp>
        <p:nvSpPr>
          <p:cNvPr id="677" name="Google Shape;677;p112"/>
          <p:cNvSpPr txBox="1"/>
          <p:nvPr/>
        </p:nvSpPr>
        <p:spPr>
          <a:xfrm>
            <a:off x="852150" y="2209325"/>
            <a:ext cx="7439700" cy="16746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100"/>
              <a:buFont typeface="Arial"/>
              <a:buNone/>
            </a:pPr>
            <a:r>
              <a:t/>
            </a:r>
            <a:endParaRPr b="0" i="0" sz="2000" u="none" cap="none" strike="noStrike">
              <a:solidFill>
                <a:srgbClr val="8215BC"/>
              </a:solidFill>
              <a:latin typeface="Lato"/>
              <a:ea typeface="Lato"/>
              <a:cs typeface="Lato"/>
              <a:sym typeface="Lato"/>
            </a:endParaRPr>
          </a:p>
          <a:p>
            <a:pPr indent="0" lvl="0" marL="0" marR="0" rtl="0" algn="ctr">
              <a:lnSpc>
                <a:spcPct val="115000"/>
              </a:lnSpc>
              <a:spcBef>
                <a:spcPts val="0"/>
              </a:spcBef>
              <a:spcAft>
                <a:spcPts val="0"/>
              </a:spcAft>
              <a:buClr>
                <a:srgbClr val="000000"/>
              </a:buClr>
              <a:buSzPts val="1400"/>
              <a:buFont typeface="Arial"/>
              <a:buNone/>
            </a:pPr>
            <a:r>
              <a:t/>
            </a:r>
            <a:endParaRPr b="0" i="0" sz="1400" u="none" cap="none" strike="noStrike">
              <a:solidFill>
                <a:srgbClr val="8215BC"/>
              </a:solidFill>
              <a:latin typeface="Lato Light"/>
              <a:ea typeface="Lato Light"/>
              <a:cs typeface="Lato Light"/>
              <a:sym typeface="Lato Light"/>
            </a:endParaRPr>
          </a:p>
        </p:txBody>
      </p:sp>
      <p:sp>
        <p:nvSpPr>
          <p:cNvPr id="678" name="Google Shape;678;p112"/>
          <p:cNvSpPr txBox="1"/>
          <p:nvPr/>
        </p:nvSpPr>
        <p:spPr>
          <a:xfrm>
            <a:off x="943050" y="2516725"/>
            <a:ext cx="7257900" cy="15912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100"/>
              <a:buFont typeface="Arial"/>
              <a:buNone/>
            </a:pPr>
            <a:r>
              <a:rPr b="0" i="0" lang="es-419" sz="2000" u="none" cap="none" strike="noStrike">
                <a:solidFill>
                  <a:srgbClr val="000000"/>
                </a:solidFill>
                <a:latin typeface="Helvetica Neue Light"/>
                <a:ea typeface="Helvetica Neue Light"/>
                <a:cs typeface="Helvetica Neue Light"/>
                <a:sym typeface="Helvetica Neue Light"/>
              </a:rPr>
              <a:t>Son aquellos que simplemente</a:t>
            </a:r>
            <a:r>
              <a:rPr b="1" i="0" lang="es-419" sz="2000" u="none" cap="none" strike="noStrike">
                <a:solidFill>
                  <a:srgbClr val="000000"/>
                </a:solidFill>
                <a:latin typeface="Helvetica Neue"/>
                <a:ea typeface="Helvetica Neue"/>
                <a:cs typeface="Helvetica Neue"/>
                <a:sym typeface="Helvetica Neue"/>
              </a:rPr>
              <a:t> se limitan a mostrar datos</a:t>
            </a:r>
            <a:r>
              <a:rPr b="0" i="0" lang="es-419" sz="2000" u="none" cap="none" strike="noStrike">
                <a:solidFill>
                  <a:srgbClr val="000000"/>
                </a:solidFill>
                <a:latin typeface="Helvetica Neue Light"/>
                <a:ea typeface="Helvetica Neue Light"/>
                <a:cs typeface="Helvetica Neue Light"/>
                <a:sym typeface="Helvetica Neue Light"/>
              </a:rPr>
              <a:t> y tienen poca o nula lógica asociada a manipulación del estado (por eso son también llamados </a:t>
            </a:r>
            <a:r>
              <a:rPr b="1" i="1" lang="es-419" sz="2000" u="none" cap="none" strike="noStrike">
                <a:solidFill>
                  <a:srgbClr val="000000"/>
                </a:solidFill>
                <a:latin typeface="Helvetica Neue"/>
                <a:ea typeface="Helvetica Neue"/>
                <a:cs typeface="Helvetica Neue"/>
                <a:sym typeface="Helvetica Neue"/>
              </a:rPr>
              <a:t>stateless </a:t>
            </a:r>
            <a:r>
              <a:rPr b="0" i="1" lang="es-419" sz="2000" u="none" cap="none" strike="noStrike">
                <a:solidFill>
                  <a:srgbClr val="000000"/>
                </a:solidFill>
                <a:latin typeface="Helvetica Neue Light"/>
                <a:ea typeface="Helvetica Neue Light"/>
                <a:cs typeface="Helvetica Neue Light"/>
                <a:sym typeface="Helvetica Neue Light"/>
              </a:rPr>
              <a:t>components</a:t>
            </a:r>
            <a:r>
              <a:rPr b="0" i="0" lang="es-419" sz="2000" u="none" cap="none" strike="noStrike">
                <a:solidFill>
                  <a:srgbClr val="000000"/>
                </a:solidFill>
                <a:latin typeface="Helvetica Neue Light"/>
                <a:ea typeface="Helvetica Neue Light"/>
                <a:cs typeface="Helvetica Neue Light"/>
                <a:sym typeface="Helvetica Neue Light"/>
              </a:rPr>
              <a:t>). </a:t>
            </a:r>
            <a:endParaRPr b="0" i="0" sz="2000" u="none" cap="none" strike="noStrike">
              <a:solidFill>
                <a:srgbClr val="000000"/>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2000"/>
              <a:buFont typeface="Arial"/>
              <a:buNone/>
            </a:pPr>
            <a:r>
              <a:t/>
            </a:r>
            <a:endParaRPr b="0" i="0" sz="2000" u="none" cap="none" strike="noStrike">
              <a:solidFill>
                <a:srgbClr val="000000"/>
              </a:solidFill>
              <a:latin typeface="Helvetica Neue Light"/>
              <a:ea typeface="Helvetica Neue Light"/>
              <a:cs typeface="Helvetica Neue Light"/>
              <a:sym typeface="Helvetica Neue Light"/>
            </a:endParaRPr>
          </a:p>
        </p:txBody>
      </p:sp>
      <p:pic>
        <p:nvPicPr>
          <p:cNvPr id="679" name="Google Shape;679;p112"/>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680" name="Google Shape;680;p112"/>
          <p:cNvSpPr txBox="1"/>
          <p:nvPr/>
        </p:nvSpPr>
        <p:spPr>
          <a:xfrm>
            <a:off x="1671825" y="749200"/>
            <a:ext cx="5666100" cy="989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500"/>
              <a:buFont typeface="Arial"/>
              <a:buNone/>
            </a:pPr>
            <a:r>
              <a:rPr b="0" i="1" lang="es-419" sz="4500" u="none" cap="none" strike="noStrike">
                <a:solidFill>
                  <a:srgbClr val="000000"/>
                </a:solidFill>
                <a:latin typeface="Anton"/>
                <a:ea typeface="Anton"/>
                <a:cs typeface="Anton"/>
                <a:sym typeface="Anton"/>
              </a:rPr>
              <a:t>COMPONENTES DE PRESENTACIÓN</a:t>
            </a:r>
            <a:endParaRPr b="0" i="1" sz="4500" u="none" cap="none" strike="noStrike">
              <a:solidFill>
                <a:srgbClr val="000000"/>
              </a:solidFill>
              <a:latin typeface="Anton"/>
              <a:ea typeface="Anton"/>
              <a:cs typeface="Anton"/>
              <a:sym typeface="Anton"/>
            </a:endParaRPr>
          </a:p>
          <a:p>
            <a:pPr indent="0" lvl="0" marL="0" marR="0" rtl="0" algn="ctr">
              <a:lnSpc>
                <a:spcPct val="100000"/>
              </a:lnSpc>
              <a:spcBef>
                <a:spcPts val="0"/>
              </a:spcBef>
              <a:spcAft>
                <a:spcPts val="0"/>
              </a:spcAft>
              <a:buClr>
                <a:srgbClr val="000000"/>
              </a:buClr>
              <a:buSzPts val="4500"/>
              <a:buFont typeface="Arial"/>
              <a:buNone/>
            </a:pPr>
            <a:r>
              <a:t/>
            </a:r>
            <a:endParaRPr b="0" i="1" sz="4500" u="none" cap="none" strike="noStrike">
              <a:solidFill>
                <a:srgbClr val="000000"/>
              </a:solidFill>
              <a:latin typeface="Anton"/>
              <a:ea typeface="Anton"/>
              <a:cs typeface="Anton"/>
              <a:sym typeface="Anton"/>
            </a:endParaRPr>
          </a:p>
        </p:txBody>
      </p:sp>
      <p:pic>
        <p:nvPicPr>
          <p:cNvPr id="681" name="Google Shape;681;p112"/>
          <p:cNvPicPr preferRelativeResize="0"/>
          <p:nvPr/>
        </p:nvPicPr>
        <p:blipFill rotWithShape="1">
          <a:blip r:embed="rId4">
            <a:alphaModFix/>
          </a:blip>
          <a:srcRect b="0" l="0" r="0" t="0"/>
          <a:stretch/>
        </p:blipFill>
        <p:spPr>
          <a:xfrm>
            <a:off x="7059429" y="-2"/>
            <a:ext cx="2084568" cy="1433625"/>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5" name="Shape 685"/>
        <p:cNvGrpSpPr/>
        <p:nvPr/>
      </p:nvGrpSpPr>
      <p:grpSpPr>
        <a:xfrm>
          <a:off x="0" y="0"/>
          <a:ext cx="0" cy="0"/>
          <a:chOff x="0" y="0"/>
          <a:chExt cx="0" cy="0"/>
        </a:xfrm>
      </p:grpSpPr>
      <p:pic>
        <p:nvPicPr>
          <p:cNvPr id="686" name="Google Shape;686;p113"/>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687" name="Google Shape;687;p113"/>
          <p:cNvSpPr txBox="1"/>
          <p:nvPr/>
        </p:nvSpPr>
        <p:spPr>
          <a:xfrm>
            <a:off x="1085550" y="1584150"/>
            <a:ext cx="6972900" cy="2483100"/>
          </a:xfrm>
          <a:prstGeom prst="rect">
            <a:avLst/>
          </a:prstGeom>
          <a:noFill/>
          <a:ln>
            <a:noFill/>
          </a:ln>
        </p:spPr>
        <p:txBody>
          <a:bodyPr anchorCtr="0" anchor="ctr" bIns="91425" lIns="91425" spcFirstLastPara="1" rIns="91425" wrap="square" tIns="91425">
            <a:noAutofit/>
          </a:bodyPr>
          <a:lstStyle/>
          <a:p>
            <a:pPr indent="-355600" lvl="0" marL="457200" marR="0" rtl="0" algn="l">
              <a:lnSpc>
                <a:spcPct val="115000"/>
              </a:lnSpc>
              <a:spcBef>
                <a:spcPts val="0"/>
              </a:spcBef>
              <a:spcAft>
                <a:spcPts val="0"/>
              </a:spcAft>
              <a:buClr>
                <a:srgbClr val="3CEFAB"/>
              </a:buClr>
              <a:buSzPts val="2000"/>
              <a:buFont typeface="Didact Gothic"/>
              <a:buChar char="●"/>
            </a:pPr>
            <a:r>
              <a:rPr b="0" i="0" lang="es-419" sz="2000" u="none" cap="none" strike="noStrike">
                <a:solidFill>
                  <a:srgbClr val="000000"/>
                </a:solidFill>
                <a:latin typeface="Helvetica Neue Light"/>
                <a:ea typeface="Helvetica Neue Light"/>
                <a:cs typeface="Helvetica Neue Light"/>
                <a:sym typeface="Helvetica Neue Light"/>
              </a:rPr>
              <a:t>Orientados al </a:t>
            </a:r>
            <a:r>
              <a:rPr b="1" i="0" lang="es-419" sz="2000" u="none" cap="none" strike="noStrike">
                <a:solidFill>
                  <a:srgbClr val="000000"/>
                </a:solidFill>
                <a:latin typeface="Helvetica Neue"/>
                <a:ea typeface="Helvetica Neue"/>
                <a:cs typeface="Helvetica Neue"/>
                <a:sym typeface="Helvetica Neue"/>
              </a:rPr>
              <a:t>aspecto visual.</a:t>
            </a:r>
            <a:endParaRPr b="1" i="0" sz="2000" u="none" cap="none" strike="noStrike">
              <a:solidFill>
                <a:srgbClr val="000000"/>
              </a:solidFill>
              <a:latin typeface="Helvetica Neue"/>
              <a:ea typeface="Helvetica Neue"/>
              <a:cs typeface="Helvetica Neue"/>
              <a:sym typeface="Helvetica Neue"/>
            </a:endParaRPr>
          </a:p>
          <a:p>
            <a:pPr indent="-355600" lvl="0" marL="457200" marR="0" rtl="0" algn="l">
              <a:lnSpc>
                <a:spcPct val="115000"/>
              </a:lnSpc>
              <a:spcBef>
                <a:spcPts val="0"/>
              </a:spcBef>
              <a:spcAft>
                <a:spcPts val="0"/>
              </a:spcAft>
              <a:buClr>
                <a:srgbClr val="3CEFAB"/>
              </a:buClr>
              <a:buSzPts val="2000"/>
              <a:buFont typeface="Helvetica Neue Light"/>
              <a:buChar char="●"/>
            </a:pPr>
            <a:r>
              <a:rPr b="0" i="0" lang="es-419" sz="2000" u="none" cap="none" strike="noStrike">
                <a:solidFill>
                  <a:srgbClr val="000000"/>
                </a:solidFill>
                <a:latin typeface="Helvetica Neue Light"/>
                <a:ea typeface="Helvetica Neue Light"/>
                <a:cs typeface="Helvetica Neue Light"/>
                <a:sym typeface="Helvetica Neue Light"/>
              </a:rPr>
              <a:t>No tienen dependencia con fuentes de datos (ej. Flux).</a:t>
            </a:r>
            <a:endParaRPr b="0" i="0" sz="2000" u="none" cap="none" strike="noStrike">
              <a:solidFill>
                <a:srgbClr val="000000"/>
              </a:solidFill>
              <a:latin typeface="Helvetica Neue Light"/>
              <a:ea typeface="Helvetica Neue Light"/>
              <a:cs typeface="Helvetica Neue Light"/>
              <a:sym typeface="Helvetica Neue Light"/>
            </a:endParaRPr>
          </a:p>
          <a:p>
            <a:pPr indent="-355600" lvl="0" marL="457200" marR="0" rtl="0" algn="l">
              <a:lnSpc>
                <a:spcPct val="115000"/>
              </a:lnSpc>
              <a:spcBef>
                <a:spcPts val="0"/>
              </a:spcBef>
              <a:spcAft>
                <a:spcPts val="0"/>
              </a:spcAft>
              <a:buClr>
                <a:srgbClr val="3CEFAB"/>
              </a:buClr>
              <a:buSzPts val="2000"/>
              <a:buFont typeface="Didact Gothic"/>
              <a:buChar char="●"/>
            </a:pPr>
            <a:r>
              <a:rPr b="1" i="0" lang="es-419" sz="2000" u="none" cap="none" strike="noStrike">
                <a:solidFill>
                  <a:srgbClr val="000000"/>
                </a:solidFill>
                <a:latin typeface="Helvetica Neue"/>
                <a:ea typeface="Helvetica Neue"/>
                <a:cs typeface="Helvetica Neue"/>
                <a:sym typeface="Helvetica Neue"/>
              </a:rPr>
              <a:t>Reciben callbacks </a:t>
            </a:r>
            <a:r>
              <a:rPr b="0" i="0" lang="es-419" sz="2000" u="none" cap="none" strike="noStrike">
                <a:solidFill>
                  <a:srgbClr val="000000"/>
                </a:solidFill>
                <a:latin typeface="Helvetica Neue Light"/>
                <a:ea typeface="Helvetica Neue Light"/>
                <a:cs typeface="Helvetica Neue Light"/>
                <a:sym typeface="Helvetica Neue Light"/>
              </a:rPr>
              <a:t>por medio de props.</a:t>
            </a:r>
            <a:endParaRPr b="0" i="0" sz="2000" u="none" cap="none" strike="noStrike">
              <a:solidFill>
                <a:srgbClr val="000000"/>
              </a:solidFill>
              <a:latin typeface="Helvetica Neue Light"/>
              <a:ea typeface="Helvetica Neue Light"/>
              <a:cs typeface="Helvetica Neue Light"/>
              <a:sym typeface="Helvetica Neue Light"/>
            </a:endParaRPr>
          </a:p>
          <a:p>
            <a:pPr indent="-355600" lvl="0" marL="457200" marR="0" rtl="0" algn="l">
              <a:lnSpc>
                <a:spcPct val="115000"/>
              </a:lnSpc>
              <a:spcBef>
                <a:spcPts val="0"/>
              </a:spcBef>
              <a:spcAft>
                <a:spcPts val="0"/>
              </a:spcAft>
              <a:buClr>
                <a:srgbClr val="3CEFAB"/>
              </a:buClr>
              <a:buSzPts val="2000"/>
              <a:buFont typeface="Didact Gothic"/>
              <a:buChar char="●"/>
            </a:pPr>
            <a:r>
              <a:rPr b="0" i="0" lang="es-419" sz="2000" u="none" cap="none" strike="noStrike">
                <a:solidFill>
                  <a:srgbClr val="000000"/>
                </a:solidFill>
                <a:latin typeface="Helvetica Neue Light"/>
                <a:ea typeface="Helvetica Neue Light"/>
                <a:cs typeface="Helvetica Neue Light"/>
                <a:sym typeface="Helvetica Neue Light"/>
              </a:rPr>
              <a:t>Pueden ser descritos como </a:t>
            </a:r>
            <a:r>
              <a:rPr b="1" i="0" lang="es-419" sz="2000" u="none" cap="none" strike="noStrike">
                <a:solidFill>
                  <a:srgbClr val="000000"/>
                </a:solidFill>
                <a:latin typeface="Helvetica Neue"/>
                <a:ea typeface="Helvetica Neue"/>
                <a:cs typeface="Helvetica Neue"/>
                <a:sym typeface="Helvetica Neue"/>
              </a:rPr>
              <a:t>componentes funcionales.</a:t>
            </a:r>
            <a:endParaRPr b="1" i="0" sz="2000" u="none" cap="none" strike="noStrike">
              <a:solidFill>
                <a:srgbClr val="000000"/>
              </a:solidFill>
              <a:latin typeface="Helvetica Neue"/>
              <a:ea typeface="Helvetica Neue"/>
              <a:cs typeface="Helvetica Neue"/>
              <a:sym typeface="Helvetica Neue"/>
            </a:endParaRPr>
          </a:p>
          <a:p>
            <a:pPr indent="-355600" lvl="0" marL="457200" marR="0" rtl="0" algn="l">
              <a:lnSpc>
                <a:spcPct val="115000"/>
              </a:lnSpc>
              <a:spcBef>
                <a:spcPts val="0"/>
              </a:spcBef>
              <a:spcAft>
                <a:spcPts val="0"/>
              </a:spcAft>
              <a:buClr>
                <a:srgbClr val="3CEFAB"/>
              </a:buClr>
              <a:buSzPts val="2000"/>
              <a:buFont typeface="Didact Gothic"/>
              <a:buChar char="●"/>
            </a:pPr>
            <a:r>
              <a:rPr b="0" i="0" lang="es-419" sz="2000" u="none" cap="none" strike="noStrike">
                <a:solidFill>
                  <a:srgbClr val="000000"/>
                </a:solidFill>
                <a:latin typeface="Helvetica Neue Light"/>
                <a:ea typeface="Helvetica Neue Light"/>
                <a:cs typeface="Helvetica Neue Light"/>
                <a:sym typeface="Helvetica Neue Light"/>
              </a:rPr>
              <a:t>Normalmente </a:t>
            </a:r>
            <a:r>
              <a:rPr b="1" i="0" lang="es-419" sz="2000" u="none" cap="none" strike="noStrike">
                <a:solidFill>
                  <a:srgbClr val="000000"/>
                </a:solidFill>
                <a:latin typeface="Helvetica Neue"/>
                <a:ea typeface="Helvetica Neue"/>
                <a:cs typeface="Helvetica Neue"/>
                <a:sym typeface="Helvetica Neue"/>
              </a:rPr>
              <a:t>no tienen estado.</a:t>
            </a:r>
            <a:endParaRPr b="1" i="0" sz="2000" u="none" cap="none" strike="noStrike">
              <a:solidFill>
                <a:srgbClr val="000000"/>
              </a:solidFill>
              <a:latin typeface="Helvetica Neue"/>
              <a:ea typeface="Helvetica Neue"/>
              <a:cs typeface="Helvetica Neue"/>
              <a:sym typeface="Helvetica Neue"/>
            </a:endParaRPr>
          </a:p>
          <a:p>
            <a:pPr indent="0" lvl="0" marL="457200" marR="0" rtl="0" algn="ctr">
              <a:lnSpc>
                <a:spcPct val="115000"/>
              </a:lnSpc>
              <a:spcBef>
                <a:spcPts val="0"/>
              </a:spcBef>
              <a:spcAft>
                <a:spcPts val="0"/>
              </a:spcAft>
              <a:buClr>
                <a:srgbClr val="000000"/>
              </a:buClr>
              <a:buSzPts val="1400"/>
              <a:buFont typeface="Arial"/>
              <a:buNone/>
            </a:pPr>
            <a:r>
              <a:t/>
            </a:r>
            <a:endParaRPr b="0" i="0" sz="1400" u="none" cap="none" strike="noStrike">
              <a:solidFill>
                <a:srgbClr val="FFFFFF"/>
              </a:solidFill>
              <a:latin typeface="Helvetica Neue Light"/>
              <a:ea typeface="Helvetica Neue Light"/>
              <a:cs typeface="Helvetica Neue Light"/>
              <a:sym typeface="Helvetica Neue Light"/>
            </a:endParaRPr>
          </a:p>
        </p:txBody>
      </p:sp>
      <p:sp>
        <p:nvSpPr>
          <p:cNvPr id="688" name="Google Shape;688;p113"/>
          <p:cNvSpPr txBox="1"/>
          <p:nvPr/>
        </p:nvSpPr>
        <p:spPr>
          <a:xfrm>
            <a:off x="1671825" y="215800"/>
            <a:ext cx="5666100" cy="989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500"/>
              <a:buFont typeface="Arial"/>
              <a:buNone/>
            </a:pPr>
            <a:r>
              <a:rPr b="0" i="1" lang="es-419" sz="4500" u="none" cap="none" strike="noStrike">
                <a:solidFill>
                  <a:srgbClr val="000000"/>
                </a:solidFill>
                <a:latin typeface="Anton"/>
                <a:ea typeface="Anton"/>
                <a:cs typeface="Anton"/>
                <a:sym typeface="Anton"/>
              </a:rPr>
              <a:t>COMPONENTES DE PRESENTACIÓN</a:t>
            </a:r>
            <a:endParaRPr b="0" i="1" sz="4500" u="none" cap="none" strike="noStrike">
              <a:solidFill>
                <a:srgbClr val="000000"/>
              </a:solidFill>
              <a:latin typeface="Anton"/>
              <a:ea typeface="Anton"/>
              <a:cs typeface="Anton"/>
              <a:sym typeface="Anton"/>
            </a:endParaRPr>
          </a:p>
          <a:p>
            <a:pPr indent="0" lvl="0" marL="0" marR="0" rtl="0" algn="ctr">
              <a:lnSpc>
                <a:spcPct val="100000"/>
              </a:lnSpc>
              <a:spcBef>
                <a:spcPts val="0"/>
              </a:spcBef>
              <a:spcAft>
                <a:spcPts val="0"/>
              </a:spcAft>
              <a:buClr>
                <a:srgbClr val="000000"/>
              </a:buClr>
              <a:buSzPts val="4500"/>
              <a:buFont typeface="Arial"/>
              <a:buNone/>
            </a:pPr>
            <a:r>
              <a:t/>
            </a:r>
            <a:endParaRPr b="0" i="1" sz="4500" u="none" cap="none" strike="noStrike">
              <a:solidFill>
                <a:srgbClr val="000000"/>
              </a:solidFill>
              <a:latin typeface="Anton"/>
              <a:ea typeface="Anton"/>
              <a:cs typeface="Anton"/>
              <a:sym typeface="Anton"/>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2" name="Shape 692"/>
        <p:cNvGrpSpPr/>
        <p:nvPr/>
      </p:nvGrpSpPr>
      <p:grpSpPr>
        <a:xfrm>
          <a:off x="0" y="0"/>
          <a:ext cx="0" cy="0"/>
          <a:chOff x="0" y="0"/>
          <a:chExt cx="0" cy="0"/>
        </a:xfrm>
      </p:grpSpPr>
      <p:sp>
        <p:nvSpPr>
          <p:cNvPr id="693" name="Google Shape;693;p114"/>
          <p:cNvSpPr txBox="1"/>
          <p:nvPr/>
        </p:nvSpPr>
        <p:spPr>
          <a:xfrm>
            <a:off x="4324900" y="1941800"/>
            <a:ext cx="4429500" cy="1983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100"/>
              <a:buFont typeface="Arial"/>
              <a:buNone/>
            </a:pPr>
            <a:r>
              <a:rPr b="0" i="0" lang="es-419" sz="2000" u="none" cap="none" strike="noStrike">
                <a:solidFill>
                  <a:srgbClr val="000000"/>
                </a:solidFill>
                <a:highlight>
                  <a:srgbClr val="FFFFFF"/>
                </a:highlight>
                <a:latin typeface="Helvetica Neue Light"/>
                <a:ea typeface="Helvetica Neue Light"/>
                <a:cs typeface="Helvetica Neue Light"/>
                <a:sym typeface="Helvetica Neue Light"/>
              </a:rPr>
              <a:t>En este fragmento de código definimos algunos componentes de presentación (</a:t>
            </a:r>
            <a:r>
              <a:rPr b="0" i="0" lang="es-419" sz="1800" u="none" cap="none" strike="noStrike">
                <a:solidFill>
                  <a:srgbClr val="000000"/>
                </a:solidFill>
                <a:highlight>
                  <a:srgbClr val="FFFFFF"/>
                </a:highlight>
                <a:latin typeface="Courier New"/>
                <a:ea typeface="Courier New"/>
                <a:cs typeface="Courier New"/>
                <a:sym typeface="Courier New"/>
              </a:rPr>
              <a:t>Item</a:t>
            </a:r>
            <a:r>
              <a:rPr b="0" i="0" lang="es-419" sz="2000" u="none" cap="none" strike="noStrike">
                <a:solidFill>
                  <a:srgbClr val="000000"/>
                </a:solidFill>
                <a:highlight>
                  <a:srgbClr val="FFFFFF"/>
                </a:highlight>
                <a:latin typeface="Helvetica Neue Light"/>
                <a:ea typeface="Helvetica Neue Light"/>
                <a:cs typeface="Helvetica Neue Light"/>
                <a:sym typeface="Helvetica Neue Light"/>
              </a:rPr>
              <a:t>, </a:t>
            </a:r>
            <a:r>
              <a:rPr b="0" i="0" lang="es-419" sz="1800" u="none" cap="none" strike="noStrike">
                <a:solidFill>
                  <a:srgbClr val="000000"/>
                </a:solidFill>
                <a:highlight>
                  <a:srgbClr val="FFFFFF"/>
                </a:highlight>
                <a:latin typeface="Courier New"/>
                <a:ea typeface="Courier New"/>
                <a:cs typeface="Courier New"/>
                <a:sym typeface="Courier New"/>
              </a:rPr>
              <a:t>Input </a:t>
            </a:r>
            <a:r>
              <a:rPr b="0" i="0" lang="es-419" sz="2000" u="none" cap="none" strike="noStrike">
                <a:solidFill>
                  <a:srgbClr val="000000"/>
                </a:solidFill>
                <a:highlight>
                  <a:srgbClr val="FFFFFF"/>
                </a:highlight>
                <a:latin typeface="Helvetica Neue Light"/>
                <a:ea typeface="Helvetica Neue Light"/>
                <a:cs typeface="Helvetica Neue Light"/>
                <a:sym typeface="Helvetica Neue Light"/>
              </a:rPr>
              <a:t>y </a:t>
            </a:r>
            <a:r>
              <a:rPr b="0" i="0" lang="es-419" sz="1800" u="none" cap="none" strike="noStrike">
                <a:solidFill>
                  <a:srgbClr val="000000"/>
                </a:solidFill>
                <a:highlight>
                  <a:srgbClr val="FFFFFF"/>
                </a:highlight>
                <a:latin typeface="Courier New"/>
                <a:ea typeface="Courier New"/>
                <a:cs typeface="Courier New"/>
                <a:sym typeface="Courier New"/>
              </a:rPr>
              <a:t>Header</a:t>
            </a:r>
            <a:r>
              <a:rPr b="0" i="0" lang="es-419" sz="2000" u="none" cap="none" strike="noStrike">
                <a:solidFill>
                  <a:srgbClr val="000000"/>
                </a:solidFill>
                <a:highlight>
                  <a:srgbClr val="FFFFFF"/>
                </a:highlight>
                <a:latin typeface="Helvetica Neue Light"/>
                <a:ea typeface="Helvetica Neue Light"/>
                <a:cs typeface="Helvetica Neue Light"/>
                <a:sym typeface="Helvetica Neue Light"/>
              </a:rPr>
              <a:t>) que son mostrados en la página dentro de un componente contenedor.</a:t>
            </a:r>
            <a:endParaRPr b="0" i="0" sz="2000" u="none" cap="none" strike="noStrike">
              <a:solidFill>
                <a:srgbClr val="000000"/>
              </a:solidFill>
              <a:highlight>
                <a:srgbClr val="FFFFFF"/>
              </a:highlight>
              <a:latin typeface="Helvetica Neue Light"/>
              <a:ea typeface="Helvetica Neue Light"/>
              <a:cs typeface="Helvetica Neue Light"/>
              <a:sym typeface="Helvetica Neue Light"/>
            </a:endParaRPr>
          </a:p>
        </p:txBody>
      </p:sp>
      <p:pic>
        <p:nvPicPr>
          <p:cNvPr id="694" name="Google Shape;694;p114"/>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695" name="Google Shape;695;p114"/>
          <p:cNvPicPr preferRelativeResize="0"/>
          <p:nvPr/>
        </p:nvPicPr>
        <p:blipFill rotWithShape="1">
          <a:blip r:embed="rId4">
            <a:alphaModFix/>
          </a:blip>
          <a:srcRect b="0" l="0" r="0" t="0"/>
          <a:stretch/>
        </p:blipFill>
        <p:spPr>
          <a:xfrm>
            <a:off x="187425" y="999088"/>
            <a:ext cx="4020101" cy="3560014"/>
          </a:xfrm>
          <a:prstGeom prst="rect">
            <a:avLst/>
          </a:prstGeom>
          <a:noFill/>
          <a:ln>
            <a:noFill/>
          </a:ln>
        </p:spPr>
      </p:pic>
      <p:sp>
        <p:nvSpPr>
          <p:cNvPr id="696" name="Google Shape;696;p114"/>
          <p:cNvSpPr txBox="1"/>
          <p:nvPr/>
        </p:nvSpPr>
        <p:spPr>
          <a:xfrm>
            <a:off x="0" y="70875"/>
            <a:ext cx="9144000" cy="989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600"/>
              <a:buFont typeface="Arial"/>
              <a:buNone/>
            </a:pPr>
            <a:r>
              <a:rPr b="0" i="1" lang="es-419" sz="2600" u="none" cap="none" strike="noStrike">
                <a:solidFill>
                  <a:srgbClr val="000000"/>
                </a:solidFill>
                <a:latin typeface="Anton"/>
                <a:ea typeface="Anton"/>
                <a:cs typeface="Anton"/>
                <a:sym typeface="Anton"/>
              </a:rPr>
              <a:t>EJEMPLO DE COMPONENTE DE PRESENTACIÓN </a:t>
            </a:r>
            <a:endParaRPr b="0" i="1" sz="2600" u="none" cap="none" strike="noStrike">
              <a:solidFill>
                <a:srgbClr val="000000"/>
              </a:solidFill>
              <a:latin typeface="Anton"/>
              <a:ea typeface="Anton"/>
              <a:cs typeface="Anton"/>
              <a:sym typeface="Anton"/>
            </a:endParaRPr>
          </a:p>
          <a:p>
            <a:pPr indent="0" lvl="0" marL="0" marR="0" rtl="0" algn="ctr">
              <a:lnSpc>
                <a:spcPct val="100000"/>
              </a:lnSpc>
              <a:spcBef>
                <a:spcPts val="0"/>
              </a:spcBef>
              <a:spcAft>
                <a:spcPts val="0"/>
              </a:spcAft>
              <a:buClr>
                <a:srgbClr val="000000"/>
              </a:buClr>
              <a:buSzPts val="2600"/>
              <a:buFont typeface="Arial"/>
              <a:buNone/>
            </a:pPr>
            <a:r>
              <a:rPr b="0" i="1" lang="es-419" sz="2600" u="none" cap="none" strike="noStrike">
                <a:solidFill>
                  <a:srgbClr val="000000"/>
                </a:solidFill>
                <a:latin typeface="Anton"/>
                <a:ea typeface="Anton"/>
                <a:cs typeface="Anton"/>
                <a:sym typeface="Anton"/>
              </a:rPr>
              <a:t>(CLASS BASED)</a:t>
            </a:r>
            <a:endParaRPr b="0" i="1" sz="2600" u="none" cap="none" strike="noStrike">
              <a:solidFill>
                <a:srgbClr val="000000"/>
              </a:solidFill>
              <a:latin typeface="Anton"/>
              <a:ea typeface="Anton"/>
              <a:cs typeface="Anton"/>
              <a:sym typeface="Anton"/>
            </a:endParaRPr>
          </a:p>
          <a:p>
            <a:pPr indent="0" lvl="0" marL="0" marR="0" rtl="0" algn="l">
              <a:lnSpc>
                <a:spcPct val="100000"/>
              </a:lnSpc>
              <a:spcBef>
                <a:spcPts val="0"/>
              </a:spcBef>
              <a:spcAft>
                <a:spcPts val="0"/>
              </a:spcAft>
              <a:buClr>
                <a:srgbClr val="000000"/>
              </a:buClr>
              <a:buSzPts val="2600"/>
              <a:buFont typeface="Arial"/>
              <a:buNone/>
            </a:pPr>
            <a:r>
              <a:t/>
            </a:r>
            <a:endParaRPr b="0" i="1" sz="2600" u="none" cap="none" strike="noStrike">
              <a:solidFill>
                <a:srgbClr val="000000"/>
              </a:solidFill>
              <a:latin typeface="Anton"/>
              <a:ea typeface="Anton"/>
              <a:cs typeface="Anton"/>
              <a:sym typeface="Anton"/>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0" name="Shape 700"/>
        <p:cNvGrpSpPr/>
        <p:nvPr/>
      </p:nvGrpSpPr>
      <p:grpSpPr>
        <a:xfrm>
          <a:off x="0" y="0"/>
          <a:ext cx="0" cy="0"/>
          <a:chOff x="0" y="0"/>
          <a:chExt cx="0" cy="0"/>
        </a:xfrm>
      </p:grpSpPr>
      <p:sp>
        <p:nvSpPr>
          <p:cNvPr id="701" name="Google Shape;701;p115"/>
          <p:cNvSpPr txBox="1"/>
          <p:nvPr/>
        </p:nvSpPr>
        <p:spPr>
          <a:xfrm>
            <a:off x="291350" y="588450"/>
            <a:ext cx="5319000" cy="39666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100"/>
              <a:buFont typeface="Arial"/>
              <a:buNone/>
            </a:pPr>
            <a:r>
              <a:rPr b="0" i="0" lang="es-419" sz="2000" u="none" cap="none" strike="noStrike">
                <a:solidFill>
                  <a:srgbClr val="202122"/>
                </a:solidFill>
                <a:highlight>
                  <a:srgbClr val="FFFFFF"/>
                </a:highlight>
                <a:latin typeface="Helvetica Neue Light"/>
                <a:ea typeface="Helvetica Neue Light"/>
                <a:cs typeface="Helvetica Neue Light"/>
                <a:sym typeface="Helvetica Neue Light"/>
              </a:rPr>
              <a:t>Los componentes de presentación usualmente no tienen estado, por eso hace más sentido utilizar más simplemente </a:t>
            </a:r>
            <a:r>
              <a:rPr b="1" i="0" lang="es-419" sz="2000" u="none" cap="none" strike="noStrike">
                <a:solidFill>
                  <a:srgbClr val="202122"/>
                </a:solidFill>
                <a:highlight>
                  <a:srgbClr val="FFFFFF"/>
                </a:highlight>
                <a:latin typeface="Helvetica Neue"/>
                <a:ea typeface="Helvetica Neue"/>
                <a:cs typeface="Helvetica Neue"/>
                <a:sym typeface="Helvetica Neue"/>
              </a:rPr>
              <a:t>function</a:t>
            </a:r>
            <a:r>
              <a:rPr b="0" i="0" lang="es-419" sz="2000" u="none" cap="none" strike="noStrike">
                <a:solidFill>
                  <a:srgbClr val="202122"/>
                </a:solidFill>
                <a:highlight>
                  <a:srgbClr val="FFFFFF"/>
                </a:highlight>
                <a:latin typeface="Helvetica Neue Light"/>
                <a:ea typeface="Helvetica Neue Light"/>
                <a:cs typeface="Helvetica Neue Light"/>
                <a:sym typeface="Helvetica Neue Light"/>
              </a:rPr>
              <a:t> based componentes. </a:t>
            </a:r>
            <a:endParaRPr b="0" i="0" sz="2000" u="none" cap="none" strike="noStrike">
              <a:solidFill>
                <a:srgbClr val="202122"/>
              </a:solidFill>
              <a:highlight>
                <a:srgbClr val="FFFFFF"/>
              </a:highlight>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1100"/>
              <a:buFont typeface="Arial"/>
              <a:buNone/>
            </a:pPr>
            <a:r>
              <a:t/>
            </a:r>
            <a:endParaRPr b="0" i="0" sz="2000" u="none" cap="none" strike="noStrike">
              <a:solidFill>
                <a:srgbClr val="202122"/>
              </a:solidFill>
              <a:highlight>
                <a:srgbClr val="FFFFFF"/>
              </a:highlight>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1100"/>
              <a:buFont typeface="Arial"/>
              <a:buNone/>
            </a:pPr>
            <a:r>
              <a:rPr b="0" i="0" lang="es-419" sz="2000" u="none" cap="none" strike="noStrike">
                <a:solidFill>
                  <a:srgbClr val="202122"/>
                </a:solidFill>
                <a:highlight>
                  <a:srgbClr val="FFFFFF"/>
                </a:highlight>
                <a:latin typeface="Helvetica Neue Light"/>
                <a:ea typeface="Helvetica Neue Light"/>
                <a:cs typeface="Helvetica Neue Light"/>
                <a:sym typeface="Helvetica Neue Light"/>
              </a:rPr>
              <a:t>Todo componente puede recibir de su </a:t>
            </a:r>
            <a:r>
              <a:rPr b="1" i="0" lang="es-419" sz="2000" u="none" cap="none" strike="noStrike">
                <a:solidFill>
                  <a:srgbClr val="202122"/>
                </a:solidFill>
                <a:highlight>
                  <a:srgbClr val="FFFFFF"/>
                </a:highlight>
                <a:latin typeface="Helvetica Neue"/>
                <a:ea typeface="Helvetica Neue"/>
                <a:cs typeface="Helvetica Neue"/>
                <a:sym typeface="Helvetica Neue"/>
              </a:rPr>
              <a:t>parent</a:t>
            </a:r>
            <a:r>
              <a:rPr b="0" i="0" lang="es-419" sz="2000" u="none" cap="none" strike="noStrike">
                <a:solidFill>
                  <a:srgbClr val="202122"/>
                </a:solidFill>
                <a:highlight>
                  <a:srgbClr val="FFFFFF"/>
                </a:highlight>
                <a:latin typeface="Helvetica Neue Light"/>
                <a:ea typeface="Helvetica Neue Light"/>
                <a:cs typeface="Helvetica Neue Light"/>
                <a:sym typeface="Helvetica Neue Light"/>
              </a:rPr>
              <a:t> (superior), </a:t>
            </a:r>
            <a:r>
              <a:rPr b="1" i="0" lang="es-419" sz="2000" u="none" cap="none" strike="noStrike">
                <a:solidFill>
                  <a:srgbClr val="202122"/>
                </a:solidFill>
                <a:highlight>
                  <a:srgbClr val="FFFFFF"/>
                </a:highlight>
                <a:latin typeface="Helvetica Neue"/>
                <a:ea typeface="Helvetica Neue"/>
                <a:cs typeface="Helvetica Neue"/>
                <a:sym typeface="Helvetica Neue"/>
              </a:rPr>
              <a:t>props</a:t>
            </a:r>
            <a:r>
              <a:rPr b="0" i="0" lang="es-419" sz="2000" u="none" cap="none" strike="noStrike">
                <a:solidFill>
                  <a:srgbClr val="202122"/>
                </a:solidFill>
                <a:highlight>
                  <a:srgbClr val="FFFFFF"/>
                </a:highlight>
                <a:latin typeface="Helvetica Neue Light"/>
                <a:ea typeface="Helvetica Neue Light"/>
                <a:cs typeface="Helvetica Neue Light"/>
                <a:sym typeface="Helvetica Neue Light"/>
              </a:rPr>
              <a:t> y </a:t>
            </a:r>
            <a:r>
              <a:rPr b="1" i="0" lang="es-419" sz="2000" u="none" cap="none" strike="noStrike">
                <a:solidFill>
                  <a:srgbClr val="202122"/>
                </a:solidFill>
                <a:highlight>
                  <a:srgbClr val="FFFFFF"/>
                </a:highlight>
                <a:latin typeface="Helvetica Neue"/>
                <a:ea typeface="Helvetica Neue"/>
                <a:cs typeface="Helvetica Neue"/>
                <a:sym typeface="Helvetica Neue"/>
              </a:rPr>
              <a:t>children</a:t>
            </a:r>
            <a:r>
              <a:rPr b="0" i="0" lang="es-419" sz="2000" u="none" cap="none" strike="noStrike">
                <a:solidFill>
                  <a:srgbClr val="202122"/>
                </a:solidFill>
                <a:highlight>
                  <a:srgbClr val="FFFFFF"/>
                </a:highlight>
                <a:latin typeface="Helvetica Neue Light"/>
                <a:ea typeface="Helvetica Neue Light"/>
                <a:cs typeface="Helvetica Neue Light"/>
                <a:sym typeface="Helvetica Neue Light"/>
              </a:rPr>
              <a:t>.</a:t>
            </a:r>
            <a:endParaRPr b="0" i="0" sz="2000" u="none" cap="none" strike="noStrike">
              <a:solidFill>
                <a:srgbClr val="202122"/>
              </a:solidFill>
              <a:highlight>
                <a:srgbClr val="FFFFFF"/>
              </a:highlight>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1100"/>
              <a:buFont typeface="Arial"/>
              <a:buNone/>
            </a:pPr>
            <a:r>
              <a:t/>
            </a:r>
            <a:endParaRPr b="0" i="0" sz="2000" u="none" cap="none" strike="noStrike">
              <a:solidFill>
                <a:srgbClr val="202122"/>
              </a:solidFill>
              <a:highlight>
                <a:srgbClr val="FFFFFF"/>
              </a:highlight>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1100"/>
              <a:buFont typeface="Arial"/>
              <a:buNone/>
            </a:pPr>
            <a:r>
              <a:rPr b="0" i="0" lang="es-419" sz="2000" u="none" cap="none" strike="noStrike">
                <a:solidFill>
                  <a:srgbClr val="202122"/>
                </a:solidFill>
                <a:highlight>
                  <a:srgbClr val="FFFFFF"/>
                </a:highlight>
                <a:latin typeface="Helvetica Neue Light"/>
                <a:ea typeface="Helvetica Neue Light"/>
                <a:cs typeface="Helvetica Neue Light"/>
                <a:sym typeface="Helvetica Neue Light"/>
              </a:rPr>
              <a:t>(Aunque no sea obligatorio).</a:t>
            </a:r>
            <a:endParaRPr b="0" i="0" sz="2000" u="none" cap="none" strike="noStrike">
              <a:solidFill>
                <a:srgbClr val="202122"/>
              </a:solidFill>
              <a:highlight>
                <a:srgbClr val="FFFFFF"/>
              </a:highlight>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1100"/>
              <a:buFont typeface="Arial"/>
              <a:buNone/>
            </a:pPr>
            <a:r>
              <a:t/>
            </a:r>
            <a:endParaRPr b="0" i="0" sz="2000" u="none" cap="none" strike="noStrike">
              <a:solidFill>
                <a:srgbClr val="202122"/>
              </a:solidFill>
              <a:highlight>
                <a:srgbClr val="FFFFFF"/>
              </a:highlight>
              <a:latin typeface="Helvetica Neue Light"/>
              <a:ea typeface="Helvetica Neue Light"/>
              <a:cs typeface="Helvetica Neue Light"/>
              <a:sym typeface="Helvetica Neue Light"/>
            </a:endParaRPr>
          </a:p>
        </p:txBody>
      </p:sp>
      <p:pic>
        <p:nvPicPr>
          <p:cNvPr id="702" name="Google Shape;702;p115"/>
          <p:cNvPicPr preferRelativeResize="0"/>
          <p:nvPr/>
        </p:nvPicPr>
        <p:blipFill rotWithShape="1">
          <a:blip r:embed="rId3">
            <a:alphaModFix/>
          </a:blip>
          <a:srcRect b="0" l="0" r="0" t="0"/>
          <a:stretch/>
        </p:blipFill>
        <p:spPr>
          <a:xfrm>
            <a:off x="5497774" y="1086788"/>
            <a:ext cx="3370825" cy="296992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44"/>
          <p:cNvSpPr txBox="1"/>
          <p:nvPr/>
        </p:nvSpPr>
        <p:spPr>
          <a:xfrm>
            <a:off x="301100" y="1437300"/>
            <a:ext cx="3924300" cy="3222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1" i="0" lang="es-419" sz="2000" u="none" cap="none" strike="noStrike">
                <a:solidFill>
                  <a:schemeClr val="dk1"/>
                </a:solidFill>
                <a:latin typeface="Helvetica Neue"/>
                <a:ea typeface="Helvetica Neue"/>
                <a:cs typeface="Helvetica Neue"/>
                <a:sym typeface="Helvetica Neue"/>
              </a:rPr>
              <a:t>Los lenguajes tienen una tendencia natural a evolucionar en la manera de ser escritos.</a:t>
            </a:r>
            <a:r>
              <a:rPr b="0" i="0" lang="es-419" sz="2000" u="none" cap="none" strike="noStrike">
                <a:solidFill>
                  <a:schemeClr val="dk1"/>
                </a:solidFill>
                <a:latin typeface="Helvetica Neue Light"/>
                <a:ea typeface="Helvetica Neue Light"/>
                <a:cs typeface="Helvetica Neue Light"/>
                <a:sym typeface="Helvetica Neue Light"/>
              </a:rPr>
              <a:t> </a:t>
            </a:r>
            <a:endParaRPr b="0" i="0" sz="20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chemeClr val="dk1"/>
              </a:buClr>
              <a:buSzPts val="1100"/>
              <a:buFont typeface="Arial"/>
              <a:buNone/>
            </a:pPr>
            <a:r>
              <a:t/>
            </a:r>
            <a:endParaRPr b="0" i="0" sz="20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chemeClr val="dk1"/>
              </a:buClr>
              <a:buSzPts val="1100"/>
              <a:buFont typeface="Arial"/>
              <a:buNone/>
            </a:pPr>
            <a:r>
              <a:rPr b="0" i="0" lang="es-419" sz="2000" u="none" cap="none" strike="noStrike">
                <a:solidFill>
                  <a:schemeClr val="dk1"/>
                </a:solidFill>
                <a:latin typeface="Helvetica Neue Light"/>
                <a:ea typeface="Helvetica Neue Light"/>
                <a:cs typeface="Helvetica Neue Light"/>
                <a:sym typeface="Helvetica Neue Light"/>
              </a:rPr>
              <a:t>Causas principales:</a:t>
            </a:r>
            <a:endParaRPr b="0" i="0" sz="2000" u="none" cap="none" strike="noStrike">
              <a:solidFill>
                <a:schemeClr val="dk1"/>
              </a:solidFill>
              <a:latin typeface="Helvetica Neue Light"/>
              <a:ea typeface="Helvetica Neue Light"/>
              <a:cs typeface="Helvetica Neue Light"/>
              <a:sym typeface="Helvetica Neue Light"/>
            </a:endParaRPr>
          </a:p>
          <a:p>
            <a:pPr indent="-355600" lvl="0" marL="457200" marR="0" rtl="0" algn="l">
              <a:lnSpc>
                <a:spcPct val="100000"/>
              </a:lnSpc>
              <a:spcBef>
                <a:spcPts val="0"/>
              </a:spcBef>
              <a:spcAft>
                <a:spcPts val="0"/>
              </a:spcAft>
              <a:buClr>
                <a:srgbClr val="3CEFAB"/>
              </a:buClr>
              <a:buSzPts val="2000"/>
              <a:buFont typeface="Helvetica Neue Light"/>
              <a:buChar char="●"/>
            </a:pPr>
            <a:r>
              <a:rPr b="0" i="0" lang="es-419" sz="2000" u="none" cap="none" strike="noStrike">
                <a:solidFill>
                  <a:schemeClr val="dk1"/>
                </a:solidFill>
                <a:latin typeface="Helvetica Neue Light"/>
                <a:ea typeface="Helvetica Neue Light"/>
                <a:cs typeface="Helvetica Neue Light"/>
                <a:sym typeface="Helvetica Neue Light"/>
              </a:rPr>
              <a:t>Críticas de la comunidad.</a:t>
            </a:r>
            <a:endParaRPr b="0" i="0" sz="2000" u="none" cap="none" strike="noStrike">
              <a:solidFill>
                <a:schemeClr val="dk1"/>
              </a:solidFill>
              <a:latin typeface="Helvetica Neue Light"/>
              <a:ea typeface="Helvetica Neue Light"/>
              <a:cs typeface="Helvetica Neue Light"/>
              <a:sym typeface="Helvetica Neue Light"/>
            </a:endParaRPr>
          </a:p>
          <a:p>
            <a:pPr indent="-355600" lvl="0" marL="457200" marR="0" rtl="0" algn="l">
              <a:lnSpc>
                <a:spcPct val="100000"/>
              </a:lnSpc>
              <a:spcBef>
                <a:spcPts val="0"/>
              </a:spcBef>
              <a:spcAft>
                <a:spcPts val="0"/>
              </a:spcAft>
              <a:buClr>
                <a:srgbClr val="3CEFAB"/>
              </a:buClr>
              <a:buSzPts val="2000"/>
              <a:buFont typeface="Helvetica Neue Light"/>
              <a:buChar char="●"/>
            </a:pPr>
            <a:r>
              <a:rPr b="0" i="0" lang="es-419" sz="2000" u="none" cap="none" strike="noStrike">
                <a:solidFill>
                  <a:schemeClr val="dk1"/>
                </a:solidFill>
                <a:latin typeface="Helvetica Neue Light"/>
                <a:ea typeface="Helvetica Neue Light"/>
                <a:cs typeface="Helvetica Neue Light"/>
                <a:sym typeface="Helvetica Neue Light"/>
              </a:rPr>
              <a:t>Grado de adoptabilidad.</a:t>
            </a:r>
            <a:endParaRPr b="0" i="0" sz="2000" u="none" cap="none" strike="noStrike">
              <a:solidFill>
                <a:schemeClr val="dk1"/>
              </a:solidFill>
              <a:latin typeface="Helvetica Neue Light"/>
              <a:ea typeface="Helvetica Neue Light"/>
              <a:cs typeface="Helvetica Neue Light"/>
              <a:sym typeface="Helvetica Neue Light"/>
            </a:endParaRPr>
          </a:p>
          <a:p>
            <a:pPr indent="-355600" lvl="0" marL="457200" marR="0" rtl="0" algn="l">
              <a:lnSpc>
                <a:spcPct val="100000"/>
              </a:lnSpc>
              <a:spcBef>
                <a:spcPts val="0"/>
              </a:spcBef>
              <a:spcAft>
                <a:spcPts val="0"/>
              </a:spcAft>
              <a:buClr>
                <a:srgbClr val="3CEFAB"/>
              </a:buClr>
              <a:buSzPts val="2000"/>
              <a:buFont typeface="Helvetica Neue Light"/>
              <a:buChar char="●"/>
            </a:pPr>
            <a:r>
              <a:rPr b="0" i="0" lang="es-419" sz="2000" u="none" cap="none" strike="noStrike">
                <a:solidFill>
                  <a:schemeClr val="dk1"/>
                </a:solidFill>
                <a:latin typeface="Helvetica Neue Light"/>
                <a:ea typeface="Helvetica Neue Light"/>
                <a:cs typeface="Helvetica Neue Light"/>
                <a:sym typeface="Helvetica Neue Light"/>
              </a:rPr>
              <a:t>Dificultad de implementar patrones de diseño comunes en otros lenguajes.</a:t>
            </a:r>
            <a:endParaRPr b="0" i="0" sz="20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chemeClr val="dk1"/>
              </a:buClr>
              <a:buSzPts val="1100"/>
              <a:buFont typeface="Arial"/>
              <a:buNone/>
            </a:pPr>
            <a:r>
              <a:t/>
            </a:r>
            <a:endParaRPr b="0" i="0" sz="20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Helvetica Neue Light"/>
              <a:ea typeface="Helvetica Neue Light"/>
              <a:cs typeface="Helvetica Neue Light"/>
              <a:sym typeface="Helvetica Neue Light"/>
            </a:endParaRPr>
          </a:p>
        </p:txBody>
      </p:sp>
      <p:pic>
        <p:nvPicPr>
          <p:cNvPr id="195" name="Google Shape;195;p44"/>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196" name="Google Shape;196;p44"/>
          <p:cNvPicPr preferRelativeResize="0"/>
          <p:nvPr/>
        </p:nvPicPr>
        <p:blipFill rotWithShape="1">
          <a:blip r:embed="rId4">
            <a:alphaModFix/>
          </a:blip>
          <a:srcRect b="0" l="0" r="0" t="0"/>
          <a:stretch/>
        </p:blipFill>
        <p:spPr>
          <a:xfrm>
            <a:off x="4398600" y="2176884"/>
            <a:ext cx="4225401" cy="1279034"/>
          </a:xfrm>
          <a:prstGeom prst="rect">
            <a:avLst/>
          </a:prstGeom>
          <a:noFill/>
          <a:ln>
            <a:noFill/>
          </a:ln>
        </p:spPr>
      </p:pic>
      <p:sp>
        <p:nvSpPr>
          <p:cNvPr id="197" name="Google Shape;197;p44"/>
          <p:cNvSpPr txBox="1"/>
          <p:nvPr/>
        </p:nvSpPr>
        <p:spPr>
          <a:xfrm>
            <a:off x="885000" y="389250"/>
            <a:ext cx="7374000" cy="3000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419" sz="3600" u="none" cap="none" strike="noStrike">
                <a:solidFill>
                  <a:srgbClr val="000000"/>
                </a:solidFill>
                <a:latin typeface="Anton"/>
                <a:ea typeface="Anton"/>
                <a:cs typeface="Anton"/>
                <a:sym typeface="Anton"/>
              </a:rPr>
              <a:t>¿POR QUÉ EXISTE EL SUGAR-SYNTAX?</a:t>
            </a:r>
            <a:endParaRPr b="0" i="1" sz="3600" u="none" cap="none" strike="noStrike">
              <a:solidFill>
                <a:srgbClr val="000000"/>
              </a:solidFill>
              <a:latin typeface="Anton"/>
              <a:ea typeface="Anton"/>
              <a:cs typeface="Anton"/>
              <a:sym typeface="Anton"/>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6" name="Shape 706"/>
        <p:cNvGrpSpPr/>
        <p:nvPr/>
      </p:nvGrpSpPr>
      <p:grpSpPr>
        <a:xfrm>
          <a:off x="0" y="0"/>
          <a:ext cx="0" cy="0"/>
          <a:chOff x="0" y="0"/>
          <a:chExt cx="0" cy="0"/>
        </a:xfrm>
      </p:grpSpPr>
      <p:sp>
        <p:nvSpPr>
          <p:cNvPr id="707" name="Google Shape;707;p116"/>
          <p:cNvSpPr txBox="1"/>
          <p:nvPr/>
        </p:nvSpPr>
        <p:spPr>
          <a:xfrm>
            <a:off x="408900" y="1353000"/>
            <a:ext cx="4163100" cy="19638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100"/>
              <a:buFont typeface="Arial"/>
              <a:buNone/>
            </a:pPr>
            <a:r>
              <a:rPr b="0" i="0" lang="es-419" sz="2000" u="none" cap="none" strike="noStrike">
                <a:solidFill>
                  <a:srgbClr val="000000"/>
                </a:solidFill>
                <a:highlight>
                  <a:srgbClr val="FFFFFF"/>
                </a:highlight>
                <a:latin typeface="Helvetica Neue Light"/>
                <a:ea typeface="Helvetica Neue Light"/>
                <a:cs typeface="Helvetica Neue Light"/>
                <a:sym typeface="Helvetica Neue Light"/>
              </a:rPr>
              <a:t>Usando esta sintaxis, </a:t>
            </a:r>
            <a:r>
              <a:rPr b="1" i="0" lang="es-419" sz="2000" u="none" cap="none" strike="noStrike">
                <a:solidFill>
                  <a:srgbClr val="000000"/>
                </a:solidFill>
                <a:highlight>
                  <a:srgbClr val="FFFFFF"/>
                </a:highlight>
                <a:latin typeface="Helvetica Neue"/>
                <a:ea typeface="Helvetica Neue"/>
                <a:cs typeface="Helvetica Neue"/>
                <a:sym typeface="Helvetica Neue"/>
              </a:rPr>
              <a:t>las propiedades se reciben como parámetros de la función,</a:t>
            </a:r>
            <a:r>
              <a:rPr b="0" i="0" lang="es-419" sz="2000" u="none" cap="none" strike="noStrike">
                <a:solidFill>
                  <a:srgbClr val="000000"/>
                </a:solidFill>
                <a:highlight>
                  <a:srgbClr val="FFFFFF"/>
                </a:highlight>
                <a:latin typeface="Helvetica Neue Light"/>
                <a:ea typeface="Helvetica Neue Light"/>
                <a:cs typeface="Helvetica Neue Light"/>
                <a:sym typeface="Helvetica Neue Light"/>
              </a:rPr>
              <a:t> y podemos obtener las variables que nos interesan por separado.</a:t>
            </a:r>
            <a:endParaRPr b="0" i="0" sz="2000" u="none" cap="none" strike="noStrike">
              <a:solidFill>
                <a:srgbClr val="000000"/>
              </a:solidFill>
              <a:highlight>
                <a:srgbClr val="FFFFFF"/>
              </a:highlight>
              <a:latin typeface="Helvetica Neue Light"/>
              <a:ea typeface="Helvetica Neue Light"/>
              <a:cs typeface="Helvetica Neue Light"/>
              <a:sym typeface="Helvetica Neue Light"/>
            </a:endParaRPr>
          </a:p>
        </p:txBody>
      </p:sp>
      <p:pic>
        <p:nvPicPr>
          <p:cNvPr id="708" name="Google Shape;708;p116"/>
          <p:cNvPicPr preferRelativeResize="0"/>
          <p:nvPr/>
        </p:nvPicPr>
        <p:blipFill rotWithShape="1">
          <a:blip r:embed="rId3">
            <a:alphaModFix/>
          </a:blip>
          <a:srcRect b="0" l="0" r="0" t="0"/>
          <a:stretch/>
        </p:blipFill>
        <p:spPr>
          <a:xfrm>
            <a:off x="4693600" y="1397750"/>
            <a:ext cx="4267200" cy="1874308"/>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2" name="Shape 712"/>
        <p:cNvGrpSpPr/>
        <p:nvPr/>
      </p:nvGrpSpPr>
      <p:grpSpPr>
        <a:xfrm>
          <a:off x="0" y="0"/>
          <a:ext cx="0" cy="0"/>
          <a:chOff x="0" y="0"/>
          <a:chExt cx="0" cy="0"/>
        </a:xfrm>
      </p:grpSpPr>
      <p:sp>
        <p:nvSpPr>
          <p:cNvPr id="713" name="Google Shape;713;p117"/>
          <p:cNvSpPr txBox="1"/>
          <p:nvPr/>
        </p:nvSpPr>
        <p:spPr>
          <a:xfrm>
            <a:off x="443175" y="2571750"/>
            <a:ext cx="8326200" cy="24375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100"/>
              <a:buFont typeface="Arial"/>
              <a:buNone/>
            </a:pPr>
            <a:r>
              <a:rPr b="0" i="0" lang="es-419" sz="2300" u="none" cap="none" strike="noStrike">
                <a:solidFill>
                  <a:srgbClr val="292929"/>
                </a:solidFill>
                <a:highlight>
                  <a:srgbClr val="FFFFFF"/>
                </a:highlight>
                <a:latin typeface="Helvetica Neue Light"/>
                <a:ea typeface="Helvetica Neue Light"/>
                <a:cs typeface="Helvetica Neue Light"/>
                <a:sym typeface="Helvetica Neue Light"/>
              </a:rPr>
              <a:t>La ventaja más evidente de estos componentes es la </a:t>
            </a:r>
            <a:r>
              <a:rPr b="1" i="0" lang="es-419" sz="2300" u="none" cap="none" strike="noStrike">
                <a:solidFill>
                  <a:srgbClr val="292929"/>
                </a:solidFill>
                <a:highlight>
                  <a:srgbClr val="FFFFFF"/>
                </a:highlight>
                <a:latin typeface="Helvetica Neue"/>
                <a:ea typeface="Helvetica Neue"/>
                <a:cs typeface="Helvetica Neue"/>
                <a:sym typeface="Helvetica Neue"/>
              </a:rPr>
              <a:t>posibilidad de reutilizarlos</a:t>
            </a:r>
            <a:r>
              <a:rPr b="0" i="0" lang="es-419" sz="2300" u="none" cap="none" strike="noStrike">
                <a:solidFill>
                  <a:srgbClr val="292929"/>
                </a:solidFill>
                <a:highlight>
                  <a:srgbClr val="FFFFFF"/>
                </a:highlight>
                <a:latin typeface="Helvetica Neue Light"/>
                <a:ea typeface="Helvetica Neue Light"/>
                <a:cs typeface="Helvetica Neue Light"/>
                <a:sym typeface="Helvetica Neue Light"/>
              </a:rPr>
              <a:t> siempre que queramos, sin tener que recurrir a escribir el mismo código una y otra vez.</a:t>
            </a:r>
            <a:endParaRPr b="0" i="0" sz="2300" u="none" cap="none" strike="noStrike">
              <a:solidFill>
                <a:srgbClr val="202122"/>
              </a:solidFill>
              <a:highlight>
                <a:srgbClr val="FFFFFF"/>
              </a:highlight>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1100"/>
              <a:buFont typeface="Arial"/>
              <a:buNone/>
            </a:pPr>
            <a:r>
              <a:t/>
            </a:r>
            <a:endParaRPr b="0" i="0" sz="2300" u="none" cap="none" strike="noStrike">
              <a:solidFill>
                <a:srgbClr val="202122"/>
              </a:solidFill>
              <a:highlight>
                <a:srgbClr val="FFFFFF"/>
              </a:highlight>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1100"/>
              <a:buFont typeface="Arial"/>
              <a:buNone/>
            </a:pPr>
            <a:r>
              <a:t/>
            </a:r>
            <a:endParaRPr b="0" i="0" sz="2300" u="none" cap="none" strike="noStrike">
              <a:solidFill>
                <a:srgbClr val="202122"/>
              </a:solidFill>
              <a:highlight>
                <a:srgbClr val="FFFFFF"/>
              </a:highlight>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1100"/>
              <a:buFont typeface="Arial"/>
              <a:buNone/>
            </a:pPr>
            <a:r>
              <a:t/>
            </a:r>
            <a:endParaRPr b="0" i="0" sz="2300" u="none" cap="none" strike="noStrike">
              <a:solidFill>
                <a:srgbClr val="202122"/>
              </a:solidFill>
              <a:highlight>
                <a:srgbClr val="FFFFFF"/>
              </a:highlight>
              <a:latin typeface="Helvetica Neue Light"/>
              <a:ea typeface="Helvetica Neue Light"/>
              <a:cs typeface="Helvetica Neue Light"/>
              <a:sym typeface="Helvetica Neue Light"/>
            </a:endParaRPr>
          </a:p>
        </p:txBody>
      </p:sp>
      <p:sp>
        <p:nvSpPr>
          <p:cNvPr id="714" name="Google Shape;714;p117"/>
          <p:cNvSpPr/>
          <p:nvPr/>
        </p:nvSpPr>
        <p:spPr>
          <a:xfrm>
            <a:off x="4036650" y="1121350"/>
            <a:ext cx="1070700" cy="1070700"/>
          </a:xfrm>
          <a:prstGeom prst="ellipse">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15" name="Google Shape;715;p117"/>
          <p:cNvPicPr preferRelativeResize="0"/>
          <p:nvPr/>
        </p:nvPicPr>
        <p:blipFill rotWithShape="1">
          <a:blip r:embed="rId3">
            <a:alphaModFix/>
          </a:blip>
          <a:srcRect b="0" l="0" r="0" t="0"/>
          <a:stretch/>
        </p:blipFill>
        <p:spPr>
          <a:xfrm>
            <a:off x="4213600" y="1257875"/>
            <a:ext cx="716800" cy="716800"/>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19" name="Shape 719"/>
        <p:cNvGrpSpPr/>
        <p:nvPr/>
      </p:nvGrpSpPr>
      <p:grpSpPr>
        <a:xfrm>
          <a:off x="0" y="0"/>
          <a:ext cx="0" cy="0"/>
          <a:chOff x="0" y="0"/>
          <a:chExt cx="0" cy="0"/>
        </a:xfrm>
      </p:grpSpPr>
      <p:sp>
        <p:nvSpPr>
          <p:cNvPr id="720" name="Google Shape;720;p118"/>
          <p:cNvSpPr txBox="1"/>
          <p:nvPr/>
        </p:nvSpPr>
        <p:spPr>
          <a:xfrm>
            <a:off x="2657700" y="2394100"/>
            <a:ext cx="3828600" cy="1129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0"/>
              <a:buFont typeface="Arial"/>
              <a:buNone/>
            </a:pPr>
            <a:r>
              <a:rPr b="0" i="0" lang="es-419" sz="6000" u="none" cap="none" strike="noStrike">
                <a:solidFill>
                  <a:srgbClr val="E8E7E3"/>
                </a:solidFill>
                <a:latin typeface="Arial"/>
                <a:ea typeface="Arial"/>
                <a:cs typeface="Arial"/>
                <a:sym typeface="Arial"/>
              </a:rPr>
              <a:t>☕ </a:t>
            </a:r>
            <a:endParaRPr b="0" i="0" sz="6000" u="none" cap="none" strike="noStrike">
              <a:solidFill>
                <a:srgbClr val="E8E7E3"/>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6000"/>
              <a:buFont typeface="Arial"/>
              <a:buNone/>
            </a:pPr>
            <a:r>
              <a:rPr b="0" i="1" lang="es-419" sz="6000" u="none" cap="none" strike="noStrike">
                <a:solidFill>
                  <a:srgbClr val="E0FF00"/>
                </a:solidFill>
                <a:latin typeface="Anton"/>
                <a:ea typeface="Anton"/>
                <a:cs typeface="Anton"/>
                <a:sym typeface="Anton"/>
              </a:rPr>
              <a:t>BREAK</a:t>
            </a:r>
            <a:endParaRPr b="0" i="1" sz="6000" u="none" cap="none" strike="noStrike">
              <a:solidFill>
                <a:srgbClr val="E0FF00"/>
              </a:solidFill>
              <a:latin typeface="Anton"/>
              <a:ea typeface="Anton"/>
              <a:cs typeface="Anton"/>
              <a:sym typeface="Anton"/>
            </a:endParaRPr>
          </a:p>
          <a:p>
            <a:pPr indent="0" lvl="0" marL="0" marR="0" rtl="0" algn="ctr">
              <a:lnSpc>
                <a:spcPct val="100000"/>
              </a:lnSpc>
              <a:spcBef>
                <a:spcPts val="0"/>
              </a:spcBef>
              <a:spcAft>
                <a:spcPts val="0"/>
              </a:spcAft>
              <a:buClr>
                <a:srgbClr val="000000"/>
              </a:buClr>
              <a:buSzPts val="2100"/>
              <a:buFont typeface="Arial"/>
              <a:buNone/>
            </a:pPr>
            <a:r>
              <a:t/>
            </a:r>
            <a:endParaRPr b="0" i="0" sz="2100" u="none" cap="none" strike="noStrike">
              <a:solidFill>
                <a:schemeClr val="lt1"/>
              </a:solidFill>
              <a:latin typeface="Anton"/>
              <a:ea typeface="Anton"/>
              <a:cs typeface="Anton"/>
              <a:sym typeface="Anton"/>
            </a:endParaRPr>
          </a:p>
          <a:p>
            <a:pPr indent="0" lvl="0" marL="0" marR="0" rtl="0" algn="ctr">
              <a:lnSpc>
                <a:spcPct val="100000"/>
              </a:lnSpc>
              <a:spcBef>
                <a:spcPts val="0"/>
              </a:spcBef>
              <a:spcAft>
                <a:spcPts val="0"/>
              </a:spcAft>
              <a:buClr>
                <a:srgbClr val="000000"/>
              </a:buClr>
              <a:buSzPts val="2100"/>
              <a:buFont typeface="Arial"/>
              <a:buNone/>
            </a:pPr>
            <a:r>
              <a:rPr b="0" i="0" lang="es-419" sz="2100" u="none" cap="none" strike="noStrike">
                <a:solidFill>
                  <a:schemeClr val="lt1"/>
                </a:solidFill>
                <a:latin typeface="Anton"/>
                <a:ea typeface="Anton"/>
                <a:cs typeface="Anton"/>
                <a:sym typeface="Anton"/>
              </a:rPr>
              <a:t>¡5/10 MINUTOS Y VOLVEMOS!</a:t>
            </a:r>
            <a:endParaRPr b="0" i="0" sz="2100" u="none" cap="none" strike="noStrike">
              <a:solidFill>
                <a:schemeClr val="lt1"/>
              </a:solidFill>
              <a:latin typeface="Anton"/>
              <a:ea typeface="Anton"/>
              <a:cs typeface="Anton"/>
              <a:sym typeface="Anton"/>
            </a:endParaRPr>
          </a:p>
          <a:p>
            <a:pPr indent="0" lvl="0" marL="0" marR="0" rtl="0" algn="l">
              <a:lnSpc>
                <a:spcPct val="100000"/>
              </a:lnSpc>
              <a:spcBef>
                <a:spcPts val="0"/>
              </a:spcBef>
              <a:spcAft>
                <a:spcPts val="0"/>
              </a:spcAft>
              <a:buClr>
                <a:srgbClr val="000000"/>
              </a:buClr>
              <a:buSzPts val="4000"/>
              <a:buFont typeface="Arial"/>
              <a:buNone/>
            </a:pPr>
            <a:r>
              <a:t/>
            </a:r>
            <a:endParaRPr b="0" i="1" sz="4000" u="none" cap="none" strike="noStrike">
              <a:solidFill>
                <a:srgbClr val="E0FF00"/>
              </a:solidFill>
              <a:latin typeface="Anton"/>
              <a:ea typeface="Anton"/>
              <a:cs typeface="Anton"/>
              <a:sym typeface="Anton"/>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724" name="Shape 724"/>
        <p:cNvGrpSpPr/>
        <p:nvPr/>
      </p:nvGrpSpPr>
      <p:grpSpPr>
        <a:xfrm>
          <a:off x="0" y="0"/>
          <a:ext cx="0" cy="0"/>
          <a:chOff x="0" y="0"/>
          <a:chExt cx="0" cy="0"/>
        </a:xfrm>
      </p:grpSpPr>
      <p:sp>
        <p:nvSpPr>
          <p:cNvPr id="725" name="Google Shape;725;p119"/>
          <p:cNvSpPr txBox="1"/>
          <p:nvPr/>
        </p:nvSpPr>
        <p:spPr>
          <a:xfrm>
            <a:off x="1398000" y="207720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419" sz="3600" u="none" cap="none" strike="noStrike">
                <a:solidFill>
                  <a:srgbClr val="121212"/>
                </a:solidFill>
                <a:latin typeface="Anton"/>
                <a:ea typeface="Anton"/>
                <a:cs typeface="Anton"/>
                <a:sym typeface="Anton"/>
              </a:rPr>
              <a:t>VAMOS A TRABAJAR EN LOS BREAK OUT ROOMS</a:t>
            </a:r>
            <a:endParaRPr b="0" i="1" sz="3600" u="none" cap="none" strike="noStrike">
              <a:solidFill>
                <a:srgbClr val="121212"/>
              </a:solidFill>
              <a:latin typeface="Anton"/>
              <a:ea typeface="Anton"/>
              <a:cs typeface="Anton"/>
              <a:sym typeface="Anton"/>
            </a:endParaRPr>
          </a:p>
        </p:txBody>
      </p:sp>
      <p:pic>
        <p:nvPicPr>
          <p:cNvPr id="726" name="Google Shape;726;p119"/>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0" name="Shape 730"/>
        <p:cNvGrpSpPr/>
        <p:nvPr/>
      </p:nvGrpSpPr>
      <p:grpSpPr>
        <a:xfrm>
          <a:off x="0" y="0"/>
          <a:ext cx="0" cy="0"/>
          <a:chOff x="0" y="0"/>
          <a:chExt cx="0" cy="0"/>
        </a:xfrm>
      </p:grpSpPr>
      <p:sp>
        <p:nvSpPr>
          <p:cNvPr id="731" name="Google Shape;731;p120"/>
          <p:cNvSpPr txBox="1"/>
          <p:nvPr/>
        </p:nvSpPr>
        <p:spPr>
          <a:xfrm>
            <a:off x="809552" y="2556000"/>
            <a:ext cx="7524900" cy="2006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b="0" i="1" lang="es-419" sz="4000" u="none" cap="none" strike="noStrike">
                <a:solidFill>
                  <a:srgbClr val="000000"/>
                </a:solidFill>
                <a:latin typeface="Anton"/>
                <a:ea typeface="Anton"/>
                <a:cs typeface="Anton"/>
                <a:sym typeface="Anton"/>
              </a:rPr>
              <a:t>Navbar</a:t>
            </a:r>
            <a:endParaRPr b="0" i="1" sz="4000" u="none" cap="none" strike="noStrike">
              <a:solidFill>
                <a:srgbClr val="000000"/>
              </a:solidFill>
              <a:latin typeface="Anton"/>
              <a:ea typeface="Anton"/>
              <a:cs typeface="Anton"/>
              <a:sym typeface="Anton"/>
            </a:endParaRPr>
          </a:p>
          <a:p>
            <a:pPr indent="0" lvl="0" marL="0" marR="0" rtl="0" algn="ctr">
              <a:lnSpc>
                <a:spcPct val="100000"/>
              </a:lnSpc>
              <a:spcBef>
                <a:spcPts val="0"/>
              </a:spcBef>
              <a:spcAft>
                <a:spcPts val="0"/>
              </a:spcAft>
              <a:buClr>
                <a:srgbClr val="000000"/>
              </a:buClr>
              <a:buSzPts val="4000"/>
              <a:buFont typeface="Arial"/>
              <a:buNone/>
            </a:pPr>
            <a:r>
              <a:t/>
            </a:r>
            <a:endParaRPr b="0" i="1" sz="4000" u="none" cap="none" strike="noStrike">
              <a:solidFill>
                <a:srgbClr val="000000"/>
              </a:solidFill>
              <a:latin typeface="Anton"/>
              <a:ea typeface="Anton"/>
              <a:cs typeface="Anton"/>
              <a:sym typeface="Anton"/>
            </a:endParaRPr>
          </a:p>
          <a:p>
            <a:pPr indent="0" lvl="0" marL="0" marR="0" rtl="0" algn="ctr">
              <a:lnSpc>
                <a:spcPct val="150000"/>
              </a:lnSpc>
              <a:spcBef>
                <a:spcPts val="0"/>
              </a:spcBef>
              <a:spcAft>
                <a:spcPts val="0"/>
              </a:spcAft>
              <a:buClr>
                <a:srgbClr val="000000"/>
              </a:buClr>
              <a:buSzPts val="4000"/>
              <a:buFont typeface="Arial"/>
              <a:buNone/>
            </a:pPr>
            <a:r>
              <a:rPr b="0" i="0" lang="es-419" sz="2000" u="none" cap="none" strike="noStrike">
                <a:solidFill>
                  <a:srgbClr val="000000"/>
                </a:solidFill>
                <a:latin typeface="Helvetica Neue Light"/>
                <a:ea typeface="Helvetica Neue Light"/>
                <a:cs typeface="Helvetica Neue Light"/>
                <a:sym typeface="Helvetica Neue Light"/>
              </a:rPr>
              <a:t>Con lo visto hasta ahora, crea tu componente NavBar.js</a:t>
            </a:r>
            <a:endParaRPr b="0" i="1" sz="1600" u="none" cap="none" strike="noStrike">
              <a:solidFill>
                <a:srgbClr val="000000"/>
              </a:solidFill>
              <a:latin typeface="Helvetica Neue Light"/>
              <a:ea typeface="Helvetica Neue Light"/>
              <a:cs typeface="Helvetica Neue Light"/>
              <a:sym typeface="Helvetica Neue Light"/>
            </a:endParaRPr>
          </a:p>
        </p:txBody>
      </p:sp>
      <p:pic>
        <p:nvPicPr>
          <p:cNvPr id="732" name="Google Shape;732;p120"/>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733" name="Google Shape;733;p120"/>
          <p:cNvPicPr preferRelativeResize="0"/>
          <p:nvPr/>
        </p:nvPicPr>
        <p:blipFill rotWithShape="1">
          <a:blip r:embed="rId4">
            <a:alphaModFix/>
          </a:blip>
          <a:srcRect b="0" l="0" r="0" t="0"/>
          <a:stretch/>
        </p:blipFill>
        <p:spPr>
          <a:xfrm>
            <a:off x="3882275" y="904849"/>
            <a:ext cx="1379450" cy="1379450"/>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7" name="Shape 737"/>
        <p:cNvGrpSpPr/>
        <p:nvPr/>
      </p:nvGrpSpPr>
      <p:grpSpPr>
        <a:xfrm>
          <a:off x="0" y="0"/>
          <a:ext cx="0" cy="0"/>
          <a:chOff x="0" y="0"/>
          <a:chExt cx="0" cy="0"/>
        </a:xfrm>
      </p:grpSpPr>
      <p:sp>
        <p:nvSpPr>
          <p:cNvPr id="738" name="Google Shape;738;p121"/>
          <p:cNvSpPr txBox="1"/>
          <p:nvPr/>
        </p:nvSpPr>
        <p:spPr>
          <a:xfrm>
            <a:off x="2183550" y="433800"/>
            <a:ext cx="4776900" cy="988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600"/>
              <a:buFont typeface="Arial"/>
              <a:buNone/>
            </a:pPr>
            <a:r>
              <a:rPr b="0" i="1" lang="es-419" sz="2600" u="none" cap="none" strike="noStrike">
                <a:solidFill>
                  <a:srgbClr val="000000"/>
                </a:solidFill>
                <a:latin typeface="Anton"/>
                <a:ea typeface="Anton"/>
                <a:cs typeface="Anton"/>
                <a:sym typeface="Anton"/>
              </a:rPr>
              <a:t>¡A PRACTICAR!</a:t>
            </a:r>
            <a:endParaRPr b="0" i="1" sz="2600" u="none" cap="none" strike="noStrike">
              <a:solidFill>
                <a:srgbClr val="000000"/>
              </a:solidFill>
              <a:latin typeface="Anton"/>
              <a:ea typeface="Anton"/>
              <a:cs typeface="Anton"/>
              <a:sym typeface="Anton"/>
            </a:endParaRPr>
          </a:p>
        </p:txBody>
      </p:sp>
      <p:sp>
        <p:nvSpPr>
          <p:cNvPr id="739" name="Google Shape;739;p121"/>
          <p:cNvSpPr txBox="1"/>
          <p:nvPr/>
        </p:nvSpPr>
        <p:spPr>
          <a:xfrm>
            <a:off x="938100" y="2375225"/>
            <a:ext cx="7267800" cy="884700"/>
          </a:xfrm>
          <a:prstGeom prst="rect">
            <a:avLst/>
          </a:prstGeom>
          <a:noFill/>
          <a:ln>
            <a:noFill/>
          </a:ln>
        </p:spPr>
        <p:txBody>
          <a:bodyPr anchorCtr="0" anchor="ctr"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2000"/>
              <a:buFont typeface="Arial"/>
              <a:buNone/>
            </a:pPr>
            <a:r>
              <a:rPr b="0" i="0" lang="es-419" sz="2000" u="none" cap="none" strike="noStrike">
                <a:solidFill>
                  <a:srgbClr val="000000"/>
                </a:solidFill>
                <a:highlight>
                  <a:srgbClr val="FFFFFF"/>
                </a:highlight>
                <a:latin typeface="Helvetica Neue Light"/>
                <a:ea typeface="Helvetica Neue Light"/>
                <a:cs typeface="Helvetica Neue Light"/>
                <a:sym typeface="Helvetica Neue Light"/>
              </a:rPr>
              <a:t>Con lo visto hasta ahora, agregar un componente en el app.js que sea solo para mostrar el navbar.</a:t>
            </a:r>
            <a:endParaRPr b="0" i="0" sz="2000" u="none" cap="none" strike="noStrike">
              <a:solidFill>
                <a:srgbClr val="000000"/>
              </a:solidFill>
              <a:highlight>
                <a:srgbClr val="FFFFFF"/>
              </a:highlight>
              <a:latin typeface="Helvetica Neue Light"/>
              <a:ea typeface="Helvetica Neue Light"/>
              <a:cs typeface="Helvetica Neue Light"/>
              <a:sym typeface="Helvetica Neue Light"/>
            </a:endParaRPr>
          </a:p>
        </p:txBody>
      </p:sp>
      <p:pic>
        <p:nvPicPr>
          <p:cNvPr id="740" name="Google Shape;740;p121"/>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741" name="Google Shape;741;p121"/>
          <p:cNvPicPr preferRelativeResize="0"/>
          <p:nvPr/>
        </p:nvPicPr>
        <p:blipFill rotWithShape="1">
          <a:blip r:embed="rId4">
            <a:alphaModFix/>
          </a:blip>
          <a:srcRect b="0" l="0" r="0" t="0"/>
          <a:stretch/>
        </p:blipFill>
        <p:spPr>
          <a:xfrm>
            <a:off x="7509825" y="0"/>
            <a:ext cx="1634174" cy="639850"/>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45" name="Shape 745"/>
        <p:cNvGrpSpPr/>
        <p:nvPr/>
      </p:nvGrpSpPr>
      <p:grpSpPr>
        <a:xfrm>
          <a:off x="0" y="0"/>
          <a:ext cx="0" cy="0"/>
          <a:chOff x="0" y="0"/>
          <a:chExt cx="0" cy="0"/>
        </a:xfrm>
      </p:grpSpPr>
      <p:sp>
        <p:nvSpPr>
          <p:cNvPr id="746" name="Google Shape;746;p122"/>
          <p:cNvSpPr txBox="1"/>
          <p:nvPr/>
        </p:nvSpPr>
        <p:spPr>
          <a:xfrm>
            <a:off x="1398000" y="165615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419" sz="3600" u="none" cap="none" strike="noStrike">
                <a:solidFill>
                  <a:srgbClr val="E0FF00"/>
                </a:solidFill>
                <a:latin typeface="Anton"/>
                <a:ea typeface="Anton"/>
                <a:cs typeface="Anton"/>
                <a:sym typeface="Anton"/>
              </a:rPr>
              <a:t>COMPOSICIÓN DE COMPONENTES</a:t>
            </a:r>
            <a:endParaRPr b="0" i="1" sz="3600" u="none" cap="none" strike="noStrike">
              <a:solidFill>
                <a:srgbClr val="E0FF00"/>
              </a:solidFill>
              <a:latin typeface="Anton"/>
              <a:ea typeface="Anton"/>
              <a:cs typeface="Anton"/>
              <a:sym typeface="Anton"/>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750" name="Shape 750"/>
        <p:cNvGrpSpPr/>
        <p:nvPr/>
      </p:nvGrpSpPr>
      <p:grpSpPr>
        <a:xfrm>
          <a:off x="0" y="0"/>
          <a:ext cx="0" cy="0"/>
          <a:chOff x="0" y="0"/>
          <a:chExt cx="0" cy="0"/>
        </a:xfrm>
      </p:grpSpPr>
      <p:sp>
        <p:nvSpPr>
          <p:cNvPr id="751" name="Google Shape;751;p123"/>
          <p:cNvSpPr txBox="1"/>
          <p:nvPr/>
        </p:nvSpPr>
        <p:spPr>
          <a:xfrm>
            <a:off x="1398000" y="207720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419" sz="3600" u="none" cap="none" strike="noStrike">
                <a:solidFill>
                  <a:srgbClr val="121212"/>
                </a:solidFill>
                <a:latin typeface="Anton"/>
                <a:ea typeface="Anton"/>
                <a:cs typeface="Anton"/>
                <a:sym typeface="Anton"/>
              </a:rPr>
              <a:t>COMPONENTES CONTENEDORES</a:t>
            </a:r>
            <a:endParaRPr b="0" i="1" sz="3600" u="none" cap="none" strike="noStrike">
              <a:solidFill>
                <a:srgbClr val="121212"/>
              </a:solidFill>
              <a:latin typeface="Anton"/>
              <a:ea typeface="Anton"/>
              <a:cs typeface="Anton"/>
              <a:sym typeface="Anton"/>
            </a:endParaRPr>
          </a:p>
        </p:txBody>
      </p:sp>
      <p:pic>
        <p:nvPicPr>
          <p:cNvPr id="752" name="Google Shape;752;p123"/>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EFAB"/>
        </a:solidFill>
      </p:bgPr>
    </p:bg>
    <p:spTree>
      <p:nvGrpSpPr>
        <p:cNvPr id="756" name="Shape 756"/>
        <p:cNvGrpSpPr/>
        <p:nvPr/>
      </p:nvGrpSpPr>
      <p:grpSpPr>
        <a:xfrm>
          <a:off x="0" y="0"/>
          <a:ext cx="0" cy="0"/>
          <a:chOff x="0" y="0"/>
          <a:chExt cx="0" cy="0"/>
        </a:xfrm>
      </p:grpSpPr>
      <p:sp>
        <p:nvSpPr>
          <p:cNvPr id="757" name="Google Shape;757;p124"/>
          <p:cNvSpPr txBox="1"/>
          <p:nvPr/>
        </p:nvSpPr>
        <p:spPr>
          <a:xfrm>
            <a:off x="852150" y="2209325"/>
            <a:ext cx="7439700" cy="16746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100"/>
              <a:buFont typeface="Arial"/>
              <a:buNone/>
            </a:pPr>
            <a:r>
              <a:t/>
            </a:r>
            <a:endParaRPr b="0" i="0" sz="2000" u="none" cap="none" strike="noStrike">
              <a:solidFill>
                <a:srgbClr val="8215BC"/>
              </a:solidFill>
              <a:latin typeface="Lato"/>
              <a:ea typeface="Lato"/>
              <a:cs typeface="Lato"/>
              <a:sym typeface="Lato"/>
            </a:endParaRPr>
          </a:p>
          <a:p>
            <a:pPr indent="0" lvl="0" marL="0" marR="0" rtl="0" algn="ctr">
              <a:lnSpc>
                <a:spcPct val="115000"/>
              </a:lnSpc>
              <a:spcBef>
                <a:spcPts val="0"/>
              </a:spcBef>
              <a:spcAft>
                <a:spcPts val="0"/>
              </a:spcAft>
              <a:buClr>
                <a:srgbClr val="000000"/>
              </a:buClr>
              <a:buSzPts val="1400"/>
              <a:buFont typeface="Arial"/>
              <a:buNone/>
            </a:pPr>
            <a:r>
              <a:t/>
            </a:r>
            <a:endParaRPr b="0" i="0" sz="1400" u="none" cap="none" strike="noStrike">
              <a:solidFill>
                <a:srgbClr val="8215BC"/>
              </a:solidFill>
              <a:latin typeface="Lato Light"/>
              <a:ea typeface="Lato Light"/>
              <a:cs typeface="Lato Light"/>
              <a:sym typeface="Lato Light"/>
            </a:endParaRPr>
          </a:p>
        </p:txBody>
      </p:sp>
      <p:sp>
        <p:nvSpPr>
          <p:cNvPr id="758" name="Google Shape;758;p124"/>
          <p:cNvSpPr txBox="1"/>
          <p:nvPr/>
        </p:nvSpPr>
        <p:spPr>
          <a:xfrm>
            <a:off x="1031150" y="2143688"/>
            <a:ext cx="7257900" cy="23217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000"/>
              <a:buFont typeface="Arial"/>
              <a:buNone/>
            </a:pPr>
            <a:r>
              <a:rPr b="0" i="0" lang="es-419" sz="2000" u="none" cap="none" strike="noStrike">
                <a:solidFill>
                  <a:srgbClr val="000000"/>
                </a:solidFill>
                <a:latin typeface="Helvetica Neue Light"/>
                <a:ea typeface="Helvetica Neue Light"/>
                <a:cs typeface="Helvetica Neue Light"/>
                <a:sym typeface="Helvetica Neue Light"/>
              </a:rPr>
              <a:t>Tienen como propósito encapsular a otros componentes</a:t>
            </a:r>
            <a:endParaRPr b="0" i="0" sz="2000" u="none" cap="none" strike="noStrike">
              <a:solidFill>
                <a:srgbClr val="000000"/>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2000"/>
              <a:buFont typeface="Arial"/>
              <a:buNone/>
            </a:pPr>
            <a:r>
              <a:rPr b="0" i="0" lang="es-419" sz="2000" u="none" cap="none" strike="noStrike">
                <a:solidFill>
                  <a:srgbClr val="000000"/>
                </a:solidFill>
                <a:latin typeface="Helvetica Neue Light"/>
                <a:ea typeface="Helvetica Neue Light"/>
                <a:cs typeface="Helvetica Neue Light"/>
                <a:sym typeface="Helvetica Neue Light"/>
              </a:rPr>
              <a:t>y proporcionarles las propiedades que necesitan. Además se encargan de modificar el estado de la aplicación para que el usuario vea el cambio en los datos (por eso son también llamados </a:t>
            </a:r>
            <a:r>
              <a:rPr b="0" i="1" lang="es-419" sz="2000" u="none" cap="none" strike="noStrike">
                <a:solidFill>
                  <a:srgbClr val="000000"/>
                </a:solidFill>
                <a:latin typeface="Helvetica Neue Light"/>
                <a:ea typeface="Helvetica Neue Light"/>
                <a:cs typeface="Helvetica Neue Light"/>
                <a:sym typeface="Helvetica Neue Light"/>
              </a:rPr>
              <a:t>state components</a:t>
            </a:r>
            <a:r>
              <a:rPr b="0" i="0" lang="es-419" sz="2000" u="none" cap="none" strike="noStrike">
                <a:solidFill>
                  <a:srgbClr val="000000"/>
                </a:solidFill>
                <a:latin typeface="Helvetica Neue Light"/>
                <a:ea typeface="Helvetica Neue Light"/>
                <a:cs typeface="Helvetica Neue Light"/>
                <a:sym typeface="Helvetica Neue Light"/>
              </a:rPr>
              <a:t>).</a:t>
            </a:r>
            <a:endParaRPr b="0" i="0" sz="2000" u="none" cap="none" strike="noStrike">
              <a:solidFill>
                <a:srgbClr val="000000"/>
              </a:solidFill>
              <a:latin typeface="Helvetica Neue Light"/>
              <a:ea typeface="Helvetica Neue Light"/>
              <a:cs typeface="Helvetica Neue Light"/>
              <a:sym typeface="Helvetica Neue Light"/>
            </a:endParaRPr>
          </a:p>
        </p:txBody>
      </p:sp>
      <p:pic>
        <p:nvPicPr>
          <p:cNvPr id="759" name="Google Shape;759;p124"/>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760" name="Google Shape;760;p124"/>
          <p:cNvSpPr txBox="1"/>
          <p:nvPr/>
        </p:nvSpPr>
        <p:spPr>
          <a:xfrm>
            <a:off x="1671825" y="749200"/>
            <a:ext cx="5666100" cy="989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500"/>
              <a:buFont typeface="Arial"/>
              <a:buNone/>
            </a:pPr>
            <a:r>
              <a:rPr b="0" i="1" lang="es-419" sz="4500" u="none" cap="none" strike="noStrike">
                <a:solidFill>
                  <a:srgbClr val="000000"/>
                </a:solidFill>
                <a:latin typeface="Anton"/>
                <a:ea typeface="Anton"/>
                <a:cs typeface="Anton"/>
                <a:sym typeface="Anton"/>
              </a:rPr>
              <a:t>COMPONENTES CONTENEDORES</a:t>
            </a:r>
            <a:endParaRPr b="0" i="1" sz="4500" u="none" cap="none" strike="noStrike">
              <a:solidFill>
                <a:srgbClr val="000000"/>
              </a:solidFill>
              <a:latin typeface="Anton"/>
              <a:ea typeface="Anton"/>
              <a:cs typeface="Anton"/>
              <a:sym typeface="Anton"/>
            </a:endParaRPr>
          </a:p>
          <a:p>
            <a:pPr indent="0" lvl="0" marL="0" marR="0" rtl="0" algn="ctr">
              <a:lnSpc>
                <a:spcPct val="100000"/>
              </a:lnSpc>
              <a:spcBef>
                <a:spcPts val="0"/>
              </a:spcBef>
              <a:spcAft>
                <a:spcPts val="0"/>
              </a:spcAft>
              <a:buClr>
                <a:srgbClr val="000000"/>
              </a:buClr>
              <a:buSzPts val="4500"/>
              <a:buFont typeface="Arial"/>
              <a:buNone/>
            </a:pPr>
            <a:r>
              <a:t/>
            </a:r>
            <a:endParaRPr b="0" i="1" sz="4500" u="none" cap="none" strike="noStrike">
              <a:solidFill>
                <a:srgbClr val="000000"/>
              </a:solidFill>
              <a:latin typeface="Anton"/>
              <a:ea typeface="Anton"/>
              <a:cs typeface="Anton"/>
              <a:sym typeface="Anton"/>
            </a:endParaRPr>
          </a:p>
        </p:txBody>
      </p:sp>
      <p:pic>
        <p:nvPicPr>
          <p:cNvPr id="761" name="Google Shape;761;p124"/>
          <p:cNvPicPr preferRelativeResize="0"/>
          <p:nvPr/>
        </p:nvPicPr>
        <p:blipFill rotWithShape="1">
          <a:blip r:embed="rId4">
            <a:alphaModFix/>
          </a:blip>
          <a:srcRect b="0" l="0" r="0" t="0"/>
          <a:stretch/>
        </p:blipFill>
        <p:spPr>
          <a:xfrm>
            <a:off x="7059423" y="-7762"/>
            <a:ext cx="2084575" cy="1441379"/>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765" name="Shape 765"/>
        <p:cNvGrpSpPr/>
        <p:nvPr/>
      </p:nvGrpSpPr>
      <p:grpSpPr>
        <a:xfrm>
          <a:off x="0" y="0"/>
          <a:ext cx="0" cy="0"/>
          <a:chOff x="0" y="0"/>
          <a:chExt cx="0" cy="0"/>
        </a:xfrm>
      </p:grpSpPr>
      <p:sp>
        <p:nvSpPr>
          <p:cNvPr id="766" name="Google Shape;766;p125"/>
          <p:cNvSpPr txBox="1"/>
          <p:nvPr/>
        </p:nvSpPr>
        <p:spPr>
          <a:xfrm>
            <a:off x="1280925" y="2022775"/>
            <a:ext cx="6447900" cy="2382300"/>
          </a:xfrm>
          <a:prstGeom prst="rect">
            <a:avLst/>
          </a:prstGeom>
          <a:noFill/>
          <a:ln>
            <a:noFill/>
          </a:ln>
        </p:spPr>
        <p:txBody>
          <a:bodyPr anchorCtr="0" anchor="ctr" bIns="91425" lIns="91425" spcFirstLastPara="1" rIns="91425" wrap="square" tIns="91425">
            <a:noAutofit/>
          </a:bodyPr>
          <a:lstStyle/>
          <a:p>
            <a:pPr indent="-355600" lvl="0" marL="457200" marR="0" rtl="0" algn="l">
              <a:lnSpc>
                <a:spcPct val="115000"/>
              </a:lnSpc>
              <a:spcBef>
                <a:spcPts val="0"/>
              </a:spcBef>
              <a:spcAft>
                <a:spcPts val="0"/>
              </a:spcAft>
              <a:buClr>
                <a:srgbClr val="3CEFAB"/>
              </a:buClr>
              <a:buSzPts val="2000"/>
              <a:buFont typeface="Didact Gothic"/>
              <a:buChar char="●"/>
            </a:pPr>
            <a:r>
              <a:rPr b="1" i="0" lang="es-419" sz="2000" u="none" cap="none" strike="noStrike">
                <a:solidFill>
                  <a:srgbClr val="000000"/>
                </a:solidFill>
                <a:latin typeface="Helvetica Neue"/>
                <a:ea typeface="Helvetica Neue"/>
                <a:cs typeface="Helvetica Neue"/>
                <a:sym typeface="Helvetica Neue"/>
              </a:rPr>
              <a:t>Orientados al funcionamiento </a:t>
            </a:r>
            <a:r>
              <a:rPr b="0" i="0" lang="es-419" sz="2000" u="none" cap="none" strike="noStrike">
                <a:solidFill>
                  <a:srgbClr val="000000"/>
                </a:solidFill>
                <a:latin typeface="Helvetica Neue Light"/>
                <a:ea typeface="Helvetica Neue Light"/>
                <a:cs typeface="Helvetica Neue Light"/>
                <a:sym typeface="Helvetica Neue Light"/>
              </a:rPr>
              <a:t>de la aplicación.</a:t>
            </a:r>
            <a:endParaRPr b="0" i="0" sz="2000" u="none" cap="none" strike="noStrike">
              <a:solidFill>
                <a:srgbClr val="000000"/>
              </a:solidFill>
              <a:latin typeface="Helvetica Neue Light"/>
              <a:ea typeface="Helvetica Neue Light"/>
              <a:cs typeface="Helvetica Neue Light"/>
              <a:sym typeface="Helvetica Neue Light"/>
            </a:endParaRPr>
          </a:p>
          <a:p>
            <a:pPr indent="-355600" lvl="0" marL="457200" marR="0" rtl="0" algn="l">
              <a:lnSpc>
                <a:spcPct val="115000"/>
              </a:lnSpc>
              <a:spcBef>
                <a:spcPts val="0"/>
              </a:spcBef>
              <a:spcAft>
                <a:spcPts val="0"/>
              </a:spcAft>
              <a:buClr>
                <a:srgbClr val="3CEFAB"/>
              </a:buClr>
              <a:buSzPts val="2000"/>
              <a:buFont typeface="Helvetica Neue Light"/>
              <a:buChar char="●"/>
            </a:pPr>
            <a:r>
              <a:rPr b="0" i="0" lang="es-419" sz="2000" u="none" cap="none" strike="noStrike">
                <a:solidFill>
                  <a:srgbClr val="000000"/>
                </a:solidFill>
                <a:latin typeface="Helvetica Neue Light"/>
                <a:ea typeface="Helvetica Neue Light"/>
                <a:cs typeface="Helvetica Neue Light"/>
                <a:sym typeface="Helvetica Neue Light"/>
              </a:rPr>
              <a:t>Contienen componentes de presentación y/u otros contenedores.</a:t>
            </a:r>
            <a:endParaRPr b="0" i="0" sz="2000" u="none" cap="none" strike="noStrike">
              <a:solidFill>
                <a:srgbClr val="000000"/>
              </a:solidFill>
              <a:latin typeface="Helvetica Neue Light"/>
              <a:ea typeface="Helvetica Neue Light"/>
              <a:cs typeface="Helvetica Neue Light"/>
              <a:sym typeface="Helvetica Neue Light"/>
            </a:endParaRPr>
          </a:p>
          <a:p>
            <a:pPr indent="-355600" lvl="0" marL="457200" marR="0" rtl="0" algn="l">
              <a:lnSpc>
                <a:spcPct val="115000"/>
              </a:lnSpc>
              <a:spcBef>
                <a:spcPts val="0"/>
              </a:spcBef>
              <a:spcAft>
                <a:spcPts val="0"/>
              </a:spcAft>
              <a:buClr>
                <a:srgbClr val="3CEFAB"/>
              </a:buClr>
              <a:buSzPts val="2000"/>
              <a:buFont typeface="Didact Gothic"/>
              <a:buChar char="●"/>
            </a:pPr>
            <a:r>
              <a:rPr b="0" i="0" lang="es-419" sz="2000" u="none" cap="none" strike="noStrike">
                <a:solidFill>
                  <a:srgbClr val="000000"/>
                </a:solidFill>
                <a:latin typeface="Helvetica Neue Light"/>
                <a:ea typeface="Helvetica Neue Light"/>
                <a:cs typeface="Helvetica Neue Light"/>
                <a:sym typeface="Helvetica Neue Light"/>
              </a:rPr>
              <a:t>Se </a:t>
            </a:r>
            <a:r>
              <a:rPr b="1" i="0" lang="es-419" sz="2000" u="none" cap="none" strike="noStrike">
                <a:solidFill>
                  <a:srgbClr val="000000"/>
                </a:solidFill>
                <a:latin typeface="Helvetica Neue"/>
                <a:ea typeface="Helvetica Neue"/>
                <a:cs typeface="Helvetica Neue"/>
                <a:sym typeface="Helvetica Neue"/>
              </a:rPr>
              <a:t>comunican con las fuentes de datos. </a:t>
            </a:r>
            <a:endParaRPr b="1" i="0" sz="2000" u="none" cap="none" strike="noStrike">
              <a:solidFill>
                <a:srgbClr val="000000"/>
              </a:solidFill>
              <a:latin typeface="Helvetica Neue"/>
              <a:ea typeface="Helvetica Neue"/>
              <a:cs typeface="Helvetica Neue"/>
              <a:sym typeface="Helvetica Neue"/>
            </a:endParaRPr>
          </a:p>
          <a:p>
            <a:pPr indent="-355600" lvl="0" marL="457200" marR="0" rtl="0" algn="l">
              <a:lnSpc>
                <a:spcPct val="115000"/>
              </a:lnSpc>
              <a:spcBef>
                <a:spcPts val="0"/>
              </a:spcBef>
              <a:spcAft>
                <a:spcPts val="0"/>
              </a:spcAft>
              <a:buClr>
                <a:srgbClr val="3CEFAB"/>
              </a:buClr>
              <a:buSzPts val="2000"/>
              <a:buFont typeface="Didact Gothic"/>
              <a:buChar char="●"/>
            </a:pPr>
            <a:r>
              <a:rPr b="0" i="0" lang="es-419" sz="2000" u="none" cap="none" strike="noStrike">
                <a:solidFill>
                  <a:srgbClr val="000000"/>
                </a:solidFill>
                <a:latin typeface="Helvetica Neue Light"/>
                <a:ea typeface="Helvetica Neue Light"/>
                <a:cs typeface="Helvetica Neue Light"/>
                <a:sym typeface="Helvetica Neue Light"/>
              </a:rPr>
              <a:t>Usualmente </a:t>
            </a:r>
            <a:r>
              <a:rPr b="1" i="0" lang="es-419" sz="2000" u="none" cap="none" strike="noStrike">
                <a:solidFill>
                  <a:srgbClr val="000000"/>
                </a:solidFill>
                <a:latin typeface="Helvetica Neue"/>
                <a:ea typeface="Helvetica Neue"/>
                <a:cs typeface="Helvetica Neue"/>
                <a:sym typeface="Helvetica Neue"/>
              </a:rPr>
              <a:t>tienen estado </a:t>
            </a:r>
            <a:r>
              <a:rPr b="0" i="0" lang="es-419" sz="2000" u="none" cap="none" strike="noStrike">
                <a:solidFill>
                  <a:srgbClr val="000000"/>
                </a:solidFill>
                <a:latin typeface="Helvetica Neue Light"/>
                <a:ea typeface="Helvetica Neue Light"/>
                <a:cs typeface="Helvetica Neue Light"/>
                <a:sym typeface="Helvetica Neue Light"/>
              </a:rPr>
              <a:t>para representar el cambio en los datos.</a:t>
            </a:r>
            <a:endParaRPr b="0" i="0" sz="1400" u="none" cap="none" strike="noStrike">
              <a:solidFill>
                <a:srgbClr val="000000"/>
              </a:solidFill>
              <a:latin typeface="Helvetica Neue Light"/>
              <a:ea typeface="Helvetica Neue Light"/>
              <a:cs typeface="Helvetica Neue Light"/>
              <a:sym typeface="Helvetica Neue Light"/>
            </a:endParaRPr>
          </a:p>
        </p:txBody>
      </p:sp>
      <p:pic>
        <p:nvPicPr>
          <p:cNvPr id="767" name="Google Shape;767;p125"/>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768" name="Google Shape;768;p125"/>
          <p:cNvSpPr txBox="1"/>
          <p:nvPr/>
        </p:nvSpPr>
        <p:spPr>
          <a:xfrm>
            <a:off x="1671825" y="215800"/>
            <a:ext cx="5666100" cy="989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500"/>
              <a:buFont typeface="Arial"/>
              <a:buNone/>
            </a:pPr>
            <a:r>
              <a:rPr b="0" i="1" lang="es-419" sz="4500" u="none" cap="none" strike="noStrike">
                <a:solidFill>
                  <a:srgbClr val="000000"/>
                </a:solidFill>
                <a:latin typeface="Anton"/>
                <a:ea typeface="Anton"/>
                <a:cs typeface="Anton"/>
                <a:sym typeface="Anton"/>
              </a:rPr>
              <a:t>COMPONENTES CONTENEDORES</a:t>
            </a:r>
            <a:endParaRPr b="0" i="1" sz="4500" u="none" cap="none" strike="noStrike">
              <a:solidFill>
                <a:srgbClr val="000000"/>
              </a:solidFill>
              <a:latin typeface="Anton"/>
              <a:ea typeface="Anton"/>
              <a:cs typeface="Anton"/>
              <a:sym typeface="Anton"/>
            </a:endParaRPr>
          </a:p>
          <a:p>
            <a:pPr indent="0" lvl="0" marL="0" marR="0" rtl="0" algn="ctr">
              <a:lnSpc>
                <a:spcPct val="100000"/>
              </a:lnSpc>
              <a:spcBef>
                <a:spcPts val="0"/>
              </a:spcBef>
              <a:spcAft>
                <a:spcPts val="0"/>
              </a:spcAft>
              <a:buClr>
                <a:srgbClr val="000000"/>
              </a:buClr>
              <a:buSzPts val="4500"/>
              <a:buFont typeface="Arial"/>
              <a:buNone/>
            </a:pPr>
            <a:r>
              <a:t/>
            </a:r>
            <a:endParaRPr b="0" i="1" sz="4500" u="none" cap="none" strike="noStrike">
              <a:solidFill>
                <a:srgbClr val="000000"/>
              </a:solidFill>
              <a:latin typeface="Anton"/>
              <a:ea typeface="Anton"/>
              <a:cs typeface="Anton"/>
              <a:sym typeface="Anton"/>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pic>
        <p:nvPicPr>
          <p:cNvPr id="202" name="Google Shape;202;p45"/>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203" name="Google Shape;203;p45"/>
          <p:cNvSpPr txBox="1"/>
          <p:nvPr/>
        </p:nvSpPr>
        <p:spPr>
          <a:xfrm>
            <a:off x="494450" y="3037988"/>
            <a:ext cx="3924300" cy="1061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0" i="0" lang="es-419" sz="2000" u="none" cap="none" strike="noStrike">
                <a:solidFill>
                  <a:schemeClr val="dk1"/>
                </a:solidFill>
                <a:latin typeface="Helvetica Neue Light"/>
                <a:ea typeface="Helvetica Neue Light"/>
                <a:cs typeface="Helvetica Neue Light"/>
                <a:sym typeface="Helvetica Neue Light"/>
              </a:rPr>
              <a:t>Para lograr esto, JS </a:t>
            </a:r>
            <a:r>
              <a:rPr b="1" i="0" lang="es-419" sz="2000" u="none" cap="none" strike="noStrike">
                <a:solidFill>
                  <a:schemeClr val="dk1"/>
                </a:solidFill>
                <a:latin typeface="Helvetica Neue"/>
                <a:ea typeface="Helvetica Neue"/>
                <a:cs typeface="Helvetica Neue"/>
                <a:sym typeface="Helvetica Neue"/>
              </a:rPr>
              <a:t>ES5</a:t>
            </a:r>
            <a:r>
              <a:rPr b="0" i="0" lang="es-419" sz="2000" u="none" cap="none" strike="noStrike">
                <a:solidFill>
                  <a:schemeClr val="dk1"/>
                </a:solidFill>
                <a:latin typeface="Helvetica Neue Light"/>
                <a:ea typeface="Helvetica Neue Light"/>
                <a:cs typeface="Helvetica Neue Light"/>
                <a:sym typeface="Helvetica Neue Light"/>
              </a:rPr>
              <a:t> necesitaría implementar un código parecido al siguiente.</a:t>
            </a:r>
            <a:endParaRPr b="0" i="0" sz="20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chemeClr val="dk1"/>
              </a:buClr>
              <a:buSzPts val="1100"/>
              <a:buFont typeface="Arial"/>
              <a:buNone/>
            </a:pPr>
            <a:r>
              <a:t/>
            </a:r>
            <a:endParaRPr b="0" i="0" sz="20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Helvetica Neue Light"/>
              <a:ea typeface="Helvetica Neue Light"/>
              <a:cs typeface="Helvetica Neue Light"/>
              <a:sym typeface="Helvetica Neue Light"/>
            </a:endParaRPr>
          </a:p>
        </p:txBody>
      </p:sp>
      <p:pic>
        <p:nvPicPr>
          <p:cNvPr id="204" name="Google Shape;204;p45"/>
          <p:cNvPicPr preferRelativeResize="0"/>
          <p:nvPr/>
        </p:nvPicPr>
        <p:blipFill rotWithShape="1">
          <a:blip r:embed="rId4">
            <a:alphaModFix/>
          </a:blip>
          <a:srcRect b="0" l="0" r="0" t="0"/>
          <a:stretch/>
        </p:blipFill>
        <p:spPr>
          <a:xfrm>
            <a:off x="5178000" y="823925"/>
            <a:ext cx="3661200" cy="3495650"/>
          </a:xfrm>
          <a:prstGeom prst="rect">
            <a:avLst/>
          </a:prstGeom>
          <a:noFill/>
          <a:ln>
            <a:noFill/>
          </a:ln>
        </p:spPr>
      </p:pic>
      <p:cxnSp>
        <p:nvCxnSpPr>
          <p:cNvPr id="205" name="Google Shape;205;p45"/>
          <p:cNvCxnSpPr/>
          <p:nvPr/>
        </p:nvCxnSpPr>
        <p:spPr>
          <a:xfrm flipH="1" rot="10800000">
            <a:off x="4011700" y="1602675"/>
            <a:ext cx="1020000" cy="1579800"/>
          </a:xfrm>
          <a:prstGeom prst="straightConnector1">
            <a:avLst/>
          </a:prstGeom>
          <a:noFill/>
          <a:ln cap="flat" cmpd="sng" w="9525">
            <a:solidFill>
              <a:schemeClr val="dk2"/>
            </a:solidFill>
            <a:prstDash val="solid"/>
            <a:round/>
            <a:headEnd len="sm" w="sm" type="none"/>
            <a:tailEnd len="med" w="med" type="triangle"/>
          </a:ln>
        </p:spPr>
      </p:cxnSp>
      <p:sp>
        <p:nvSpPr>
          <p:cNvPr id="206" name="Google Shape;206;p45"/>
          <p:cNvSpPr txBox="1"/>
          <p:nvPr/>
        </p:nvSpPr>
        <p:spPr>
          <a:xfrm>
            <a:off x="2386850" y="3753975"/>
            <a:ext cx="6454500" cy="753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07" name="Google Shape;207;p45"/>
          <p:cNvPicPr preferRelativeResize="0"/>
          <p:nvPr/>
        </p:nvPicPr>
        <p:blipFill rotWithShape="1">
          <a:blip r:embed="rId5">
            <a:alphaModFix/>
          </a:blip>
          <a:srcRect b="0" l="0" r="0" t="0"/>
          <a:stretch/>
        </p:blipFill>
        <p:spPr>
          <a:xfrm>
            <a:off x="1266825" y="1262900"/>
            <a:ext cx="1782612" cy="1579800"/>
          </a:xfrm>
          <a:prstGeom prst="rect">
            <a:avLst/>
          </a:prstGeom>
          <a:noFill/>
          <a:ln>
            <a:noFill/>
          </a:ln>
        </p:spPr>
      </p:pic>
      <p:sp>
        <p:nvSpPr>
          <p:cNvPr id="208" name="Google Shape;208;p45"/>
          <p:cNvSpPr txBox="1"/>
          <p:nvPr/>
        </p:nvSpPr>
        <p:spPr>
          <a:xfrm>
            <a:off x="885000" y="389250"/>
            <a:ext cx="7374000" cy="3000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419" sz="3600" u="none" cap="none" strike="noStrike">
                <a:solidFill>
                  <a:srgbClr val="000000"/>
                </a:solidFill>
                <a:latin typeface="Anton"/>
                <a:ea typeface="Anton"/>
                <a:cs typeface="Anton"/>
                <a:sym typeface="Anton"/>
              </a:rPr>
              <a:t>¿POR QUÉ EXISTE EL SUGAR-SYNTAX?</a:t>
            </a:r>
            <a:endParaRPr b="0" i="1" sz="3600" u="none" cap="none" strike="noStrike">
              <a:solidFill>
                <a:srgbClr val="000000"/>
              </a:solidFill>
              <a:latin typeface="Anton"/>
              <a:ea typeface="Anton"/>
              <a:cs typeface="Anton"/>
              <a:sym typeface="Anton"/>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2" name="Shape 772"/>
        <p:cNvGrpSpPr/>
        <p:nvPr/>
      </p:nvGrpSpPr>
      <p:grpSpPr>
        <a:xfrm>
          <a:off x="0" y="0"/>
          <a:ext cx="0" cy="0"/>
          <a:chOff x="0" y="0"/>
          <a:chExt cx="0" cy="0"/>
        </a:xfrm>
      </p:grpSpPr>
      <p:sp>
        <p:nvSpPr>
          <p:cNvPr id="773" name="Google Shape;773;p126"/>
          <p:cNvSpPr txBox="1"/>
          <p:nvPr/>
        </p:nvSpPr>
        <p:spPr>
          <a:xfrm>
            <a:off x="4454125" y="1543950"/>
            <a:ext cx="4578000" cy="20556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100"/>
              <a:buFont typeface="Arial"/>
              <a:buNone/>
            </a:pPr>
            <a:r>
              <a:rPr b="0" i="0" lang="es-419" sz="2000" u="none" cap="none" strike="noStrike">
                <a:solidFill>
                  <a:srgbClr val="000000"/>
                </a:solidFill>
                <a:highlight>
                  <a:srgbClr val="FFFFFF"/>
                </a:highlight>
                <a:latin typeface="Helvetica Neue Light"/>
                <a:ea typeface="Helvetica Neue Light"/>
                <a:cs typeface="Helvetica Neue Light"/>
                <a:sym typeface="Helvetica Neue Light"/>
              </a:rPr>
              <a:t>El componente contenedor </a:t>
            </a:r>
            <a:r>
              <a:rPr b="1" i="0" lang="es-419" sz="2000" u="none" cap="none" strike="noStrike">
                <a:solidFill>
                  <a:srgbClr val="000000"/>
                </a:solidFill>
                <a:highlight>
                  <a:srgbClr val="FFFFFF"/>
                </a:highlight>
                <a:latin typeface="Helvetica Neue"/>
                <a:ea typeface="Helvetica Neue"/>
                <a:cs typeface="Helvetica Neue"/>
                <a:sym typeface="Helvetica Neue"/>
              </a:rPr>
              <a:t>define los datos contenidos </a:t>
            </a:r>
            <a:r>
              <a:rPr b="0" i="0" lang="es-419" sz="2000" u="none" cap="none" strike="noStrike">
                <a:solidFill>
                  <a:srgbClr val="000000"/>
                </a:solidFill>
                <a:highlight>
                  <a:srgbClr val="FFFFFF"/>
                </a:highlight>
                <a:latin typeface="Helvetica Neue Light"/>
                <a:ea typeface="Helvetica Neue Light"/>
                <a:cs typeface="Helvetica Neue Light"/>
                <a:sym typeface="Helvetica Neue Light"/>
              </a:rPr>
              <a:t>en la aplicación y también los manipula, creando luego los componentes hijos y mostrándolos con en el método render.</a:t>
            </a:r>
            <a:endParaRPr b="0" i="0" sz="2000" u="none" cap="none" strike="noStrike">
              <a:solidFill>
                <a:srgbClr val="000000"/>
              </a:solidFill>
              <a:highlight>
                <a:srgbClr val="FFFFFF"/>
              </a:highlight>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rgbClr val="000000"/>
              </a:buClr>
              <a:buSzPts val="2000"/>
              <a:buFont typeface="Arial"/>
              <a:buNone/>
            </a:pPr>
            <a:r>
              <a:t/>
            </a:r>
            <a:endParaRPr b="0" i="0" sz="2000" u="none" cap="none" strike="noStrike">
              <a:solidFill>
                <a:srgbClr val="000000"/>
              </a:solidFill>
              <a:highlight>
                <a:srgbClr val="FFFFFF"/>
              </a:highlight>
              <a:latin typeface="Helvetica Neue Light"/>
              <a:ea typeface="Helvetica Neue Light"/>
              <a:cs typeface="Helvetica Neue Light"/>
              <a:sym typeface="Helvetica Neue Light"/>
            </a:endParaRPr>
          </a:p>
        </p:txBody>
      </p:sp>
      <p:pic>
        <p:nvPicPr>
          <p:cNvPr id="774" name="Google Shape;774;p126"/>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775" name="Google Shape;775;p126"/>
          <p:cNvSpPr txBox="1"/>
          <p:nvPr/>
        </p:nvSpPr>
        <p:spPr>
          <a:xfrm>
            <a:off x="0" y="375675"/>
            <a:ext cx="9144000" cy="989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1" lang="es-419" sz="3000" u="none" cap="none" strike="noStrike">
                <a:solidFill>
                  <a:srgbClr val="000000"/>
                </a:solidFill>
                <a:latin typeface="Anton"/>
                <a:ea typeface="Anton"/>
                <a:cs typeface="Anton"/>
                <a:sym typeface="Anton"/>
              </a:rPr>
              <a:t>EJEMPLO DE COMPONENTE CONTENEDOR</a:t>
            </a:r>
            <a:endParaRPr b="0" i="1" sz="3000" u="none" cap="none" strike="noStrike">
              <a:solidFill>
                <a:srgbClr val="000000"/>
              </a:solidFill>
              <a:latin typeface="Anton"/>
              <a:ea typeface="Anton"/>
              <a:cs typeface="Anton"/>
              <a:sym typeface="Anton"/>
            </a:endParaRPr>
          </a:p>
          <a:p>
            <a:pPr indent="0" lvl="0" marL="0" marR="0" rtl="0" algn="l">
              <a:lnSpc>
                <a:spcPct val="100000"/>
              </a:lnSpc>
              <a:spcBef>
                <a:spcPts val="0"/>
              </a:spcBef>
              <a:spcAft>
                <a:spcPts val="0"/>
              </a:spcAft>
              <a:buClr>
                <a:srgbClr val="000000"/>
              </a:buClr>
              <a:buSzPts val="2600"/>
              <a:buFont typeface="Arial"/>
              <a:buNone/>
            </a:pPr>
            <a:r>
              <a:t/>
            </a:r>
            <a:endParaRPr b="0" i="1" sz="2600" u="none" cap="none" strike="noStrike">
              <a:solidFill>
                <a:srgbClr val="000000"/>
              </a:solidFill>
              <a:latin typeface="Anton"/>
              <a:ea typeface="Anton"/>
              <a:cs typeface="Anton"/>
              <a:sym typeface="Anton"/>
            </a:endParaRPr>
          </a:p>
        </p:txBody>
      </p:sp>
      <p:pic>
        <p:nvPicPr>
          <p:cNvPr id="776" name="Google Shape;776;p126"/>
          <p:cNvPicPr preferRelativeResize="0"/>
          <p:nvPr/>
        </p:nvPicPr>
        <p:blipFill rotWithShape="1">
          <a:blip r:embed="rId4">
            <a:alphaModFix/>
          </a:blip>
          <a:srcRect b="0" l="0" r="0" t="0"/>
          <a:stretch/>
        </p:blipFill>
        <p:spPr>
          <a:xfrm>
            <a:off x="350324" y="944598"/>
            <a:ext cx="3824615" cy="3715027"/>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EFAB"/>
        </a:solidFill>
      </p:bgPr>
    </p:bg>
    <p:spTree>
      <p:nvGrpSpPr>
        <p:cNvPr id="780" name="Shape 780"/>
        <p:cNvGrpSpPr/>
        <p:nvPr/>
      </p:nvGrpSpPr>
      <p:grpSpPr>
        <a:xfrm>
          <a:off x="0" y="0"/>
          <a:ext cx="0" cy="0"/>
          <a:chOff x="0" y="0"/>
          <a:chExt cx="0" cy="0"/>
        </a:xfrm>
      </p:grpSpPr>
      <p:sp>
        <p:nvSpPr>
          <p:cNvPr id="781" name="Google Shape;781;p127"/>
          <p:cNvSpPr txBox="1"/>
          <p:nvPr/>
        </p:nvSpPr>
        <p:spPr>
          <a:xfrm>
            <a:off x="852150" y="2209325"/>
            <a:ext cx="7439700" cy="16746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100"/>
              <a:buFont typeface="Arial"/>
              <a:buNone/>
            </a:pPr>
            <a:r>
              <a:t/>
            </a:r>
            <a:endParaRPr b="0" i="0" sz="2000" u="none" cap="none" strike="noStrike">
              <a:solidFill>
                <a:srgbClr val="8215BC"/>
              </a:solidFill>
              <a:latin typeface="Lato"/>
              <a:ea typeface="Lato"/>
              <a:cs typeface="Lato"/>
              <a:sym typeface="Lato"/>
            </a:endParaRPr>
          </a:p>
          <a:p>
            <a:pPr indent="0" lvl="0" marL="0" marR="0" rtl="0" algn="ctr">
              <a:lnSpc>
                <a:spcPct val="115000"/>
              </a:lnSpc>
              <a:spcBef>
                <a:spcPts val="0"/>
              </a:spcBef>
              <a:spcAft>
                <a:spcPts val="0"/>
              </a:spcAft>
              <a:buClr>
                <a:srgbClr val="000000"/>
              </a:buClr>
              <a:buSzPts val="1400"/>
              <a:buFont typeface="Arial"/>
              <a:buNone/>
            </a:pPr>
            <a:r>
              <a:t/>
            </a:r>
            <a:endParaRPr b="0" i="0" sz="1400" u="none" cap="none" strike="noStrike">
              <a:solidFill>
                <a:srgbClr val="8215BC"/>
              </a:solidFill>
              <a:latin typeface="Lato Light"/>
              <a:ea typeface="Lato Light"/>
              <a:cs typeface="Lato Light"/>
              <a:sym typeface="Lato Light"/>
            </a:endParaRPr>
          </a:p>
        </p:txBody>
      </p:sp>
      <p:sp>
        <p:nvSpPr>
          <p:cNvPr id="782" name="Google Shape;782;p127"/>
          <p:cNvSpPr txBox="1"/>
          <p:nvPr/>
        </p:nvSpPr>
        <p:spPr>
          <a:xfrm>
            <a:off x="1140700" y="1366350"/>
            <a:ext cx="7257900" cy="24108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400"/>
              <a:buFont typeface="Arial"/>
              <a:buNone/>
            </a:pPr>
            <a:r>
              <a:rPr b="0" i="0" lang="es-419" sz="2400" u="none" cap="none" strike="noStrike">
                <a:solidFill>
                  <a:srgbClr val="000000"/>
                </a:solidFill>
                <a:latin typeface="Helvetica Neue Light"/>
                <a:ea typeface="Helvetica Neue Light"/>
                <a:cs typeface="Helvetica Neue Light"/>
                <a:sym typeface="Helvetica Neue Light"/>
              </a:rPr>
              <a:t>Este tipo de componentes será el encargado de realizar llamadas a las API’s externas y/o establecer la lógica a realizar, en función de las acciones que realice el usuario sobre la interfaz.</a:t>
            </a:r>
            <a:endParaRPr b="0" i="0" sz="2400" u="none" cap="none" strike="noStrike">
              <a:solidFill>
                <a:srgbClr val="000000"/>
              </a:solidFill>
              <a:latin typeface="Helvetica Neue Light"/>
              <a:ea typeface="Helvetica Neue Light"/>
              <a:cs typeface="Helvetica Neue Light"/>
              <a:sym typeface="Helvetica Neue Light"/>
            </a:endParaRPr>
          </a:p>
        </p:txBody>
      </p:sp>
      <p:pic>
        <p:nvPicPr>
          <p:cNvPr id="783" name="Google Shape;783;p127"/>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7" name="Shape 787"/>
        <p:cNvGrpSpPr/>
        <p:nvPr/>
      </p:nvGrpSpPr>
      <p:grpSpPr>
        <a:xfrm>
          <a:off x="0" y="0"/>
          <a:ext cx="0" cy="0"/>
          <a:chOff x="0" y="0"/>
          <a:chExt cx="0" cy="0"/>
        </a:xfrm>
      </p:grpSpPr>
      <p:sp>
        <p:nvSpPr>
          <p:cNvPr id="788" name="Google Shape;788;p128"/>
          <p:cNvSpPr txBox="1"/>
          <p:nvPr/>
        </p:nvSpPr>
        <p:spPr>
          <a:xfrm>
            <a:off x="4672475" y="1192000"/>
            <a:ext cx="4578000" cy="15087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100"/>
              <a:buFont typeface="Arial"/>
              <a:buNone/>
            </a:pPr>
            <a:r>
              <a:rPr b="0" i="0" lang="es-419" sz="2000" u="none" cap="none" strike="noStrike">
                <a:solidFill>
                  <a:srgbClr val="000000"/>
                </a:solidFill>
                <a:latin typeface="Helvetica Neue Light"/>
                <a:ea typeface="Helvetica Neue Light"/>
                <a:cs typeface="Helvetica Neue Light"/>
                <a:sym typeface="Helvetica Neue Light"/>
              </a:rPr>
              <a:t>Este sería un código donde se usa el componente </a:t>
            </a:r>
            <a:r>
              <a:rPr b="1" i="0" lang="es-419" sz="1800" u="none" cap="none" strike="noStrike">
                <a:solidFill>
                  <a:srgbClr val="000000"/>
                </a:solidFill>
                <a:latin typeface="Courier New"/>
                <a:ea typeface="Courier New"/>
                <a:cs typeface="Courier New"/>
                <a:sym typeface="Courier New"/>
              </a:rPr>
              <a:t>FeedbackMessage</a:t>
            </a:r>
            <a:r>
              <a:rPr b="0" i="0" lang="es-419" sz="2000" u="none" cap="none" strike="noStrike">
                <a:solidFill>
                  <a:srgbClr val="000000"/>
                </a:solidFill>
                <a:latin typeface="Helvetica Neue Light"/>
                <a:ea typeface="Helvetica Neue Light"/>
                <a:cs typeface="Helvetica Neue Light"/>
                <a:sym typeface="Helvetica Neue Light"/>
              </a:rPr>
              <a:t>, indicando los valores de sus props.</a:t>
            </a:r>
            <a:endParaRPr b="0" i="0" sz="2000" u="none" cap="none" strike="noStrike">
              <a:solidFill>
                <a:srgbClr val="000000"/>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rgbClr val="000000"/>
              </a:buClr>
              <a:buSzPts val="1100"/>
              <a:buFont typeface="Arial"/>
              <a:buNone/>
            </a:pPr>
            <a:r>
              <a:t/>
            </a:r>
            <a:endParaRPr b="0" i="0" sz="2000" u="none" cap="none" strike="noStrike">
              <a:solidFill>
                <a:srgbClr val="000000"/>
              </a:solidFill>
              <a:highlight>
                <a:srgbClr val="FFFFFF"/>
              </a:highlight>
              <a:latin typeface="Didact Gothic"/>
              <a:ea typeface="Didact Gothic"/>
              <a:cs typeface="Didact Gothic"/>
              <a:sym typeface="Didact Gothic"/>
            </a:endParaRPr>
          </a:p>
          <a:p>
            <a:pPr indent="0" lvl="0" marL="0" marR="0" rtl="0" algn="l">
              <a:lnSpc>
                <a:spcPct val="115000"/>
              </a:lnSpc>
              <a:spcBef>
                <a:spcPts val="0"/>
              </a:spcBef>
              <a:spcAft>
                <a:spcPts val="0"/>
              </a:spcAft>
              <a:buClr>
                <a:srgbClr val="000000"/>
              </a:buClr>
              <a:buSzPts val="1100"/>
              <a:buFont typeface="Arial"/>
              <a:buNone/>
            </a:pPr>
            <a:r>
              <a:t/>
            </a:r>
            <a:endParaRPr b="0" i="0" sz="2000" u="none" cap="none" strike="noStrike">
              <a:solidFill>
                <a:srgbClr val="000000"/>
              </a:solidFill>
              <a:highlight>
                <a:srgbClr val="FFFFFF"/>
              </a:highlight>
              <a:latin typeface="Didact Gothic"/>
              <a:ea typeface="Didact Gothic"/>
              <a:cs typeface="Didact Gothic"/>
              <a:sym typeface="Didact Gothic"/>
            </a:endParaRPr>
          </a:p>
          <a:p>
            <a:pPr indent="0" lvl="0" marL="0" marR="0" rtl="0" algn="l">
              <a:lnSpc>
                <a:spcPct val="115000"/>
              </a:lnSpc>
              <a:spcBef>
                <a:spcPts val="0"/>
              </a:spcBef>
              <a:spcAft>
                <a:spcPts val="0"/>
              </a:spcAft>
              <a:buClr>
                <a:srgbClr val="000000"/>
              </a:buClr>
              <a:buSzPts val="1100"/>
              <a:buFont typeface="Arial"/>
              <a:buNone/>
            </a:pPr>
            <a:r>
              <a:t/>
            </a:r>
            <a:endParaRPr b="0" i="0" sz="2000" u="none" cap="none" strike="noStrike">
              <a:solidFill>
                <a:srgbClr val="000000"/>
              </a:solidFill>
              <a:highlight>
                <a:srgbClr val="FFFFFF"/>
              </a:highlight>
              <a:latin typeface="Didact Gothic"/>
              <a:ea typeface="Didact Gothic"/>
              <a:cs typeface="Didact Gothic"/>
              <a:sym typeface="Didact Gothic"/>
            </a:endParaRPr>
          </a:p>
          <a:p>
            <a:pPr indent="0" lvl="0" marL="0" marR="0" rtl="0" algn="l">
              <a:lnSpc>
                <a:spcPct val="115000"/>
              </a:lnSpc>
              <a:spcBef>
                <a:spcPts val="0"/>
              </a:spcBef>
              <a:spcAft>
                <a:spcPts val="0"/>
              </a:spcAft>
              <a:buClr>
                <a:srgbClr val="000000"/>
              </a:buClr>
              <a:buSzPts val="1100"/>
              <a:buFont typeface="Arial"/>
              <a:buNone/>
            </a:pPr>
            <a:r>
              <a:t/>
            </a:r>
            <a:endParaRPr b="0" i="0" sz="2000" u="none" cap="none" strike="noStrike">
              <a:solidFill>
                <a:srgbClr val="000000"/>
              </a:solidFill>
              <a:highlight>
                <a:srgbClr val="FFFFFF"/>
              </a:highlight>
              <a:latin typeface="Didact Gothic"/>
              <a:ea typeface="Didact Gothic"/>
              <a:cs typeface="Didact Gothic"/>
              <a:sym typeface="Didact Gothic"/>
            </a:endParaRPr>
          </a:p>
          <a:p>
            <a:pPr indent="0" lvl="0" marL="0" marR="0" rtl="0" algn="l">
              <a:lnSpc>
                <a:spcPct val="115000"/>
              </a:lnSpc>
              <a:spcBef>
                <a:spcPts val="0"/>
              </a:spcBef>
              <a:spcAft>
                <a:spcPts val="0"/>
              </a:spcAft>
              <a:buClr>
                <a:srgbClr val="000000"/>
              </a:buClr>
              <a:buSzPts val="2000"/>
              <a:buFont typeface="Arial"/>
              <a:buNone/>
            </a:pPr>
            <a:r>
              <a:t/>
            </a:r>
            <a:endParaRPr b="0" i="0" sz="2000" u="none" cap="none" strike="noStrike">
              <a:solidFill>
                <a:srgbClr val="000000"/>
              </a:solidFill>
              <a:highlight>
                <a:srgbClr val="FFFFFF"/>
              </a:highlight>
              <a:latin typeface="Didact Gothic"/>
              <a:ea typeface="Didact Gothic"/>
              <a:cs typeface="Didact Gothic"/>
              <a:sym typeface="Didact Gothic"/>
            </a:endParaRPr>
          </a:p>
        </p:txBody>
      </p:sp>
      <p:pic>
        <p:nvPicPr>
          <p:cNvPr id="789" name="Google Shape;789;p128"/>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790" name="Google Shape;790;p128"/>
          <p:cNvPicPr preferRelativeResize="0"/>
          <p:nvPr/>
        </p:nvPicPr>
        <p:blipFill rotWithShape="1">
          <a:blip r:embed="rId4">
            <a:alphaModFix/>
          </a:blip>
          <a:srcRect b="0" l="7338" r="5497" t="0"/>
          <a:stretch/>
        </p:blipFill>
        <p:spPr>
          <a:xfrm>
            <a:off x="89650" y="780700"/>
            <a:ext cx="4482351" cy="2331300"/>
          </a:xfrm>
          <a:prstGeom prst="rect">
            <a:avLst/>
          </a:prstGeom>
          <a:noFill/>
          <a:ln>
            <a:noFill/>
          </a:ln>
        </p:spPr>
      </p:pic>
      <p:sp>
        <p:nvSpPr>
          <p:cNvPr id="791" name="Google Shape;791;p128"/>
          <p:cNvSpPr txBox="1"/>
          <p:nvPr/>
        </p:nvSpPr>
        <p:spPr>
          <a:xfrm>
            <a:off x="291350" y="3361775"/>
            <a:ext cx="6454500" cy="13896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100"/>
              <a:buFont typeface="Arial"/>
              <a:buNone/>
            </a:pPr>
            <a:r>
              <a:rPr b="0" i="0" lang="es-419" sz="2000" u="none" cap="none" strike="noStrike">
                <a:solidFill>
                  <a:srgbClr val="000000"/>
                </a:solidFill>
                <a:latin typeface="Helvetica Neue Light"/>
                <a:ea typeface="Helvetica Neue Light"/>
                <a:cs typeface="Helvetica Neue Light"/>
                <a:sym typeface="Helvetica Neue Light"/>
              </a:rPr>
              <a:t>Los valores son indicados como atributos del componente "nombre" y "app", que son las props usadas en el ejemplo anterior.</a:t>
            </a:r>
            <a:endParaRPr b="0" i="0" sz="1400" u="none" cap="none" strike="noStrike">
              <a:solidFill>
                <a:srgbClr val="000000"/>
              </a:solidFill>
              <a:latin typeface="Helvetica Neue Light"/>
              <a:ea typeface="Helvetica Neue Light"/>
              <a:cs typeface="Helvetica Neue Light"/>
              <a:sym typeface="Helvetica Neue Light"/>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5" name="Shape 795"/>
        <p:cNvGrpSpPr/>
        <p:nvPr/>
      </p:nvGrpSpPr>
      <p:grpSpPr>
        <a:xfrm>
          <a:off x="0" y="0"/>
          <a:ext cx="0" cy="0"/>
          <a:chOff x="0" y="0"/>
          <a:chExt cx="0" cy="0"/>
        </a:xfrm>
      </p:grpSpPr>
      <p:sp>
        <p:nvSpPr>
          <p:cNvPr id="796" name="Google Shape;796;p129"/>
          <p:cNvSpPr txBox="1"/>
          <p:nvPr/>
        </p:nvSpPr>
        <p:spPr>
          <a:xfrm>
            <a:off x="4176450" y="517700"/>
            <a:ext cx="4578000" cy="1204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100"/>
              <a:buFont typeface="Arial"/>
              <a:buNone/>
            </a:pPr>
            <a:r>
              <a:rPr b="0" i="0" lang="es-419" sz="2000" u="none" cap="none" strike="noStrike">
                <a:solidFill>
                  <a:srgbClr val="000000"/>
                </a:solidFill>
                <a:latin typeface="Helvetica Neue Light"/>
                <a:ea typeface="Helvetica Neue Light"/>
                <a:cs typeface="Helvetica Neue Light"/>
                <a:sym typeface="Helvetica Neue Light"/>
              </a:rPr>
              <a:t>Al definir la función se prescinde del método </a:t>
            </a:r>
            <a:r>
              <a:rPr b="1" i="0" lang="es-419" sz="2000" u="none" cap="none" strike="noStrike">
                <a:solidFill>
                  <a:srgbClr val="000000"/>
                </a:solidFill>
                <a:latin typeface="Helvetica Neue"/>
                <a:ea typeface="Helvetica Neue"/>
                <a:cs typeface="Helvetica Neue"/>
                <a:sym typeface="Helvetica Neue"/>
              </a:rPr>
              <a:t>render</a:t>
            </a:r>
            <a:r>
              <a:rPr b="0" i="0" lang="es-419" sz="2000" u="none" cap="none" strike="noStrike">
                <a:solidFill>
                  <a:srgbClr val="000000"/>
                </a:solidFill>
                <a:latin typeface="Helvetica Neue Light"/>
                <a:ea typeface="Helvetica Neue Light"/>
                <a:cs typeface="Helvetica Neue Light"/>
                <a:sym typeface="Helvetica Neue Light"/>
              </a:rPr>
              <a:t>, porque no estamos haciendo una clase.</a:t>
            </a:r>
            <a:endParaRPr b="0" i="0" sz="2000" u="none" cap="none" strike="noStrike">
              <a:solidFill>
                <a:srgbClr val="000000"/>
              </a:solidFill>
              <a:highlight>
                <a:srgbClr val="FFFFFF"/>
              </a:highlight>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rgbClr val="000000"/>
              </a:buClr>
              <a:buSzPts val="1100"/>
              <a:buFont typeface="Arial"/>
              <a:buNone/>
            </a:pPr>
            <a:r>
              <a:t/>
            </a:r>
            <a:endParaRPr b="0" i="0" sz="2000" u="none" cap="none" strike="noStrike">
              <a:solidFill>
                <a:srgbClr val="000000"/>
              </a:solidFill>
              <a:highlight>
                <a:srgbClr val="FFFFFF"/>
              </a:highlight>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rgbClr val="000000"/>
              </a:buClr>
              <a:buSzPts val="1100"/>
              <a:buFont typeface="Arial"/>
              <a:buNone/>
            </a:pPr>
            <a:r>
              <a:t/>
            </a:r>
            <a:endParaRPr b="0" i="0" sz="2000" u="none" cap="none" strike="noStrike">
              <a:solidFill>
                <a:srgbClr val="000000"/>
              </a:solidFill>
              <a:highlight>
                <a:srgbClr val="FFFFFF"/>
              </a:highlight>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rgbClr val="000000"/>
              </a:buClr>
              <a:buSzPts val="2000"/>
              <a:buFont typeface="Arial"/>
              <a:buNone/>
            </a:pPr>
            <a:r>
              <a:t/>
            </a:r>
            <a:endParaRPr b="0" i="0" sz="2000" u="none" cap="none" strike="noStrike">
              <a:solidFill>
                <a:srgbClr val="000000"/>
              </a:solidFill>
              <a:highlight>
                <a:srgbClr val="FFFFFF"/>
              </a:highlight>
              <a:latin typeface="Helvetica Neue Light"/>
              <a:ea typeface="Helvetica Neue Light"/>
              <a:cs typeface="Helvetica Neue Light"/>
              <a:sym typeface="Helvetica Neue Light"/>
            </a:endParaRPr>
          </a:p>
        </p:txBody>
      </p:sp>
      <p:pic>
        <p:nvPicPr>
          <p:cNvPr id="797" name="Google Shape;797;p129"/>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798" name="Google Shape;798;p129"/>
          <p:cNvPicPr preferRelativeResize="0"/>
          <p:nvPr/>
        </p:nvPicPr>
        <p:blipFill rotWithShape="1">
          <a:blip r:embed="rId4">
            <a:alphaModFix/>
          </a:blip>
          <a:srcRect b="0" l="0" r="0" t="0"/>
          <a:stretch/>
        </p:blipFill>
        <p:spPr>
          <a:xfrm>
            <a:off x="5681350" y="2482850"/>
            <a:ext cx="2727500" cy="1978275"/>
          </a:xfrm>
          <a:prstGeom prst="rect">
            <a:avLst/>
          </a:prstGeom>
          <a:noFill/>
          <a:ln>
            <a:noFill/>
          </a:ln>
        </p:spPr>
      </p:pic>
      <p:pic>
        <p:nvPicPr>
          <p:cNvPr id="799" name="Google Shape;799;p129"/>
          <p:cNvPicPr preferRelativeResize="0"/>
          <p:nvPr/>
        </p:nvPicPr>
        <p:blipFill rotWithShape="1">
          <a:blip r:embed="rId5">
            <a:alphaModFix/>
          </a:blip>
          <a:srcRect b="0" l="0" r="0" t="0"/>
          <a:stretch/>
        </p:blipFill>
        <p:spPr>
          <a:xfrm>
            <a:off x="779950" y="517700"/>
            <a:ext cx="2727499" cy="1965150"/>
          </a:xfrm>
          <a:prstGeom prst="rect">
            <a:avLst/>
          </a:prstGeom>
          <a:noFill/>
          <a:ln>
            <a:noFill/>
          </a:ln>
        </p:spPr>
      </p:pic>
      <p:sp>
        <p:nvSpPr>
          <p:cNvPr id="800" name="Google Shape;800;p129"/>
          <p:cNvSpPr txBox="1"/>
          <p:nvPr/>
        </p:nvSpPr>
        <p:spPr>
          <a:xfrm>
            <a:off x="694750" y="2579825"/>
            <a:ext cx="4986600" cy="18813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100"/>
              <a:buFont typeface="Arial"/>
              <a:buNone/>
            </a:pPr>
            <a:r>
              <a:rPr b="0" i="0" lang="es-419" sz="2000" u="none" cap="none" strike="noStrike">
                <a:solidFill>
                  <a:srgbClr val="000000"/>
                </a:solidFill>
                <a:latin typeface="Helvetica Neue Light"/>
                <a:ea typeface="Helvetica Neue Light"/>
                <a:cs typeface="Helvetica Neue Light"/>
                <a:sym typeface="Helvetica Neue Light"/>
              </a:rPr>
              <a:t>La propia función es el equivalente al método </a:t>
            </a:r>
            <a:r>
              <a:rPr b="0" i="0" lang="es-419" sz="1800" u="none" cap="none" strike="noStrike">
                <a:solidFill>
                  <a:srgbClr val="000000"/>
                </a:solidFill>
                <a:latin typeface="Courier New"/>
                <a:ea typeface="Courier New"/>
                <a:cs typeface="Courier New"/>
                <a:sym typeface="Courier New"/>
              </a:rPr>
              <a:t>render()</a:t>
            </a:r>
            <a:r>
              <a:rPr b="0" i="0" lang="es-419" sz="2000" u="none" cap="none" strike="noStrike">
                <a:solidFill>
                  <a:srgbClr val="000000"/>
                </a:solidFill>
                <a:latin typeface="Helvetica Neue Light"/>
                <a:ea typeface="Helvetica Neue Light"/>
                <a:cs typeface="Helvetica Neue Light"/>
                <a:sym typeface="Helvetica Neue Light"/>
              </a:rPr>
              <a:t> que teníamos al crear componentes por medio de una clase ES6. Por lo tanto, devuelve el JSX para representar el componente.</a:t>
            </a:r>
            <a:endParaRPr b="0" i="0" sz="1400" u="none" cap="none" strike="noStrike">
              <a:solidFill>
                <a:srgbClr val="000000"/>
              </a:solidFill>
              <a:latin typeface="Helvetica Neue Light"/>
              <a:ea typeface="Helvetica Neue Light"/>
              <a:cs typeface="Helvetica Neue Light"/>
              <a:sym typeface="Helvetica Neue Light"/>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804" name="Shape 804"/>
        <p:cNvGrpSpPr/>
        <p:nvPr/>
      </p:nvGrpSpPr>
      <p:grpSpPr>
        <a:xfrm>
          <a:off x="0" y="0"/>
          <a:ext cx="0" cy="0"/>
          <a:chOff x="0" y="0"/>
          <a:chExt cx="0" cy="0"/>
        </a:xfrm>
      </p:grpSpPr>
      <p:sp>
        <p:nvSpPr>
          <p:cNvPr id="805" name="Google Shape;805;p130"/>
          <p:cNvSpPr txBox="1"/>
          <p:nvPr/>
        </p:nvSpPr>
        <p:spPr>
          <a:xfrm>
            <a:off x="1398000" y="207720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419" sz="3600" u="none" cap="none" strike="noStrike">
                <a:solidFill>
                  <a:srgbClr val="121212"/>
                </a:solidFill>
                <a:latin typeface="Anton"/>
                <a:ea typeface="Anton"/>
                <a:cs typeface="Anton"/>
                <a:sym typeface="Anton"/>
              </a:rPr>
              <a:t>CHILDREN</a:t>
            </a:r>
            <a:endParaRPr b="0" i="1" sz="3600" u="none" cap="none" strike="noStrike">
              <a:solidFill>
                <a:srgbClr val="121212"/>
              </a:solidFill>
              <a:latin typeface="Anton"/>
              <a:ea typeface="Anton"/>
              <a:cs typeface="Anton"/>
              <a:sym typeface="Anton"/>
            </a:endParaRPr>
          </a:p>
        </p:txBody>
      </p:sp>
      <p:pic>
        <p:nvPicPr>
          <p:cNvPr id="806" name="Google Shape;806;p130"/>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0" name="Shape 810"/>
        <p:cNvGrpSpPr/>
        <p:nvPr/>
      </p:nvGrpSpPr>
      <p:grpSpPr>
        <a:xfrm>
          <a:off x="0" y="0"/>
          <a:ext cx="0" cy="0"/>
          <a:chOff x="0" y="0"/>
          <a:chExt cx="0" cy="0"/>
        </a:xfrm>
      </p:grpSpPr>
      <p:pic>
        <p:nvPicPr>
          <p:cNvPr id="811" name="Google Shape;811;p131"/>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812" name="Google Shape;812;p131"/>
          <p:cNvPicPr preferRelativeResize="0"/>
          <p:nvPr/>
        </p:nvPicPr>
        <p:blipFill rotWithShape="1">
          <a:blip r:embed="rId4">
            <a:alphaModFix/>
          </a:blip>
          <a:srcRect b="0" l="0" r="0" t="0"/>
          <a:stretch/>
        </p:blipFill>
        <p:spPr>
          <a:xfrm>
            <a:off x="5569775" y="1738299"/>
            <a:ext cx="3117425" cy="1989050"/>
          </a:xfrm>
          <a:prstGeom prst="rect">
            <a:avLst/>
          </a:prstGeom>
          <a:noFill/>
          <a:ln>
            <a:noFill/>
          </a:ln>
        </p:spPr>
      </p:pic>
      <p:sp>
        <p:nvSpPr>
          <p:cNvPr id="813" name="Google Shape;813;p131"/>
          <p:cNvSpPr txBox="1"/>
          <p:nvPr/>
        </p:nvSpPr>
        <p:spPr>
          <a:xfrm>
            <a:off x="880425" y="1272125"/>
            <a:ext cx="3949200" cy="2921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2000"/>
              <a:buFont typeface="Arial"/>
              <a:buNone/>
            </a:pPr>
            <a:r>
              <a:rPr b="1" i="0" lang="es-419" sz="2000" u="none" cap="none" strike="noStrike">
                <a:solidFill>
                  <a:srgbClr val="000000"/>
                </a:solidFill>
                <a:highlight>
                  <a:srgbClr val="FFFFFF"/>
                </a:highlight>
                <a:latin typeface="Helvetica Neue"/>
                <a:ea typeface="Helvetica Neue"/>
                <a:cs typeface="Helvetica Neue"/>
                <a:sym typeface="Helvetica Neue"/>
              </a:rPr>
              <a:t>Children </a:t>
            </a:r>
            <a:r>
              <a:rPr b="0" i="0" lang="es-419" sz="2000" u="none" cap="none" strike="noStrike">
                <a:solidFill>
                  <a:srgbClr val="000000"/>
                </a:solidFill>
                <a:highlight>
                  <a:srgbClr val="FFFFFF"/>
                </a:highlight>
                <a:latin typeface="Helvetica Neue Light"/>
                <a:ea typeface="Helvetica Neue Light"/>
                <a:cs typeface="Helvetica Neue Light"/>
                <a:sym typeface="Helvetica Neue Light"/>
              </a:rPr>
              <a:t>es una manera que tiene react de permitirnos </a:t>
            </a:r>
            <a:r>
              <a:rPr b="1" i="0" lang="es-419" sz="2000" u="none" cap="none" strike="noStrike">
                <a:solidFill>
                  <a:srgbClr val="000000"/>
                </a:solidFill>
                <a:highlight>
                  <a:srgbClr val="FFFFFF"/>
                </a:highlight>
                <a:latin typeface="Helvetica Neue"/>
                <a:ea typeface="Helvetica Neue"/>
                <a:cs typeface="Helvetica Neue"/>
                <a:sym typeface="Helvetica Neue"/>
              </a:rPr>
              <a:t>proyectar</a:t>
            </a:r>
            <a:r>
              <a:rPr b="0" i="0" lang="es-419" sz="2000" u="none" cap="none" strike="noStrike">
                <a:solidFill>
                  <a:srgbClr val="000000"/>
                </a:solidFill>
                <a:highlight>
                  <a:srgbClr val="FFFFFF"/>
                </a:highlight>
                <a:latin typeface="Helvetica Neue Light"/>
                <a:ea typeface="Helvetica Neue Light"/>
                <a:cs typeface="Helvetica Neue Light"/>
                <a:sym typeface="Helvetica Neue Light"/>
              </a:rPr>
              <a:t>/transcluir uno o más componentes dentro otro.</a:t>
            </a:r>
            <a:endParaRPr b="0" i="0" sz="2000" u="none" cap="none" strike="noStrike">
              <a:solidFill>
                <a:srgbClr val="000000"/>
              </a:solidFill>
              <a:highlight>
                <a:srgbClr val="FFFFFF"/>
              </a:highlight>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rgbClr val="000000"/>
              </a:buClr>
              <a:buSzPts val="2000"/>
              <a:buFont typeface="Arial"/>
              <a:buNone/>
            </a:pPr>
            <a:r>
              <a:t/>
            </a:r>
            <a:endParaRPr b="0" i="0" sz="2000" u="none" cap="none" strike="noStrike">
              <a:solidFill>
                <a:srgbClr val="000000"/>
              </a:solidFill>
              <a:highlight>
                <a:srgbClr val="FFFFFF"/>
              </a:highlight>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rgbClr val="000000"/>
              </a:buClr>
              <a:buSzPts val="2000"/>
              <a:buFont typeface="Arial"/>
              <a:buNone/>
            </a:pPr>
            <a:r>
              <a:rPr b="0" i="0" lang="es-419" sz="2000" u="none" cap="none" strike="noStrike">
                <a:solidFill>
                  <a:srgbClr val="000000"/>
                </a:solidFill>
                <a:highlight>
                  <a:srgbClr val="FFFFFF"/>
                </a:highlight>
                <a:latin typeface="Courier New"/>
                <a:ea typeface="Courier New"/>
                <a:cs typeface="Courier New"/>
                <a:sym typeface="Courier New"/>
              </a:rPr>
              <a:t>&lt;Component&gt;</a:t>
            </a:r>
            <a:endParaRPr b="0" i="0" sz="2000" u="none" cap="none" strike="noStrike">
              <a:solidFill>
                <a:srgbClr val="000000"/>
              </a:solidFill>
              <a:highlight>
                <a:srgbClr val="FFFFFF"/>
              </a:highlight>
              <a:latin typeface="Courier New"/>
              <a:ea typeface="Courier New"/>
              <a:cs typeface="Courier New"/>
              <a:sym typeface="Courier New"/>
            </a:endParaRPr>
          </a:p>
          <a:p>
            <a:pPr indent="457200" lvl="0" marL="0" marR="0" rtl="0" algn="l">
              <a:lnSpc>
                <a:spcPct val="115000"/>
              </a:lnSpc>
              <a:spcBef>
                <a:spcPts val="0"/>
              </a:spcBef>
              <a:spcAft>
                <a:spcPts val="0"/>
              </a:spcAft>
              <a:buClr>
                <a:srgbClr val="000000"/>
              </a:buClr>
              <a:buSzPts val="2000"/>
              <a:buFont typeface="Arial"/>
              <a:buNone/>
            </a:pPr>
            <a:r>
              <a:rPr b="0" i="0" lang="es-419" sz="2000" u="none" cap="none" strike="noStrike">
                <a:solidFill>
                  <a:srgbClr val="000000"/>
                </a:solidFill>
                <a:highlight>
                  <a:srgbClr val="FFFFFF"/>
                </a:highlight>
                <a:latin typeface="Courier New"/>
                <a:ea typeface="Courier New"/>
                <a:cs typeface="Courier New"/>
                <a:sym typeface="Courier New"/>
              </a:rPr>
              <a:t>&lt;ChildComponent/&gt;</a:t>
            </a:r>
            <a:endParaRPr b="0" i="0" sz="2000" u="none" cap="none" strike="noStrike">
              <a:solidFill>
                <a:srgbClr val="000000"/>
              </a:solidFill>
              <a:highlight>
                <a:srgbClr val="FFFFFF"/>
              </a:highlight>
              <a:latin typeface="Courier New"/>
              <a:ea typeface="Courier New"/>
              <a:cs typeface="Courier New"/>
              <a:sym typeface="Courier New"/>
            </a:endParaRPr>
          </a:p>
          <a:p>
            <a:pPr indent="0" lvl="0" marL="0" marR="0" rtl="0" algn="l">
              <a:lnSpc>
                <a:spcPct val="115000"/>
              </a:lnSpc>
              <a:spcBef>
                <a:spcPts val="0"/>
              </a:spcBef>
              <a:spcAft>
                <a:spcPts val="0"/>
              </a:spcAft>
              <a:buClr>
                <a:srgbClr val="000000"/>
              </a:buClr>
              <a:buSzPts val="2000"/>
              <a:buFont typeface="Arial"/>
              <a:buNone/>
            </a:pPr>
            <a:r>
              <a:rPr b="0" i="0" lang="es-419" sz="2000" u="none" cap="none" strike="noStrike">
                <a:solidFill>
                  <a:srgbClr val="000000"/>
                </a:solidFill>
                <a:highlight>
                  <a:srgbClr val="FFFFFF"/>
                </a:highlight>
                <a:latin typeface="Courier New"/>
                <a:ea typeface="Courier New"/>
                <a:cs typeface="Courier New"/>
                <a:sym typeface="Courier New"/>
              </a:rPr>
              <a:t>&lt;/Component&gt;</a:t>
            </a:r>
            <a:endParaRPr b="0" i="0" sz="2000" u="none" cap="none" strike="noStrike">
              <a:solidFill>
                <a:srgbClr val="000000"/>
              </a:solidFill>
              <a:highlight>
                <a:srgbClr val="FFFFFF"/>
              </a:highlight>
              <a:latin typeface="Courier New"/>
              <a:ea typeface="Courier New"/>
              <a:cs typeface="Courier New"/>
              <a:sym typeface="Courier New"/>
            </a:endParaRPr>
          </a:p>
        </p:txBody>
      </p:sp>
      <p:sp>
        <p:nvSpPr>
          <p:cNvPr id="814" name="Google Shape;814;p131"/>
          <p:cNvSpPr txBox="1"/>
          <p:nvPr/>
        </p:nvSpPr>
        <p:spPr>
          <a:xfrm>
            <a:off x="1671825" y="215800"/>
            <a:ext cx="5666100" cy="989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500"/>
              <a:buFont typeface="Arial"/>
              <a:buNone/>
            </a:pPr>
            <a:r>
              <a:rPr b="0" i="1" lang="es-419" sz="4500" u="none" cap="none" strike="noStrike">
                <a:solidFill>
                  <a:srgbClr val="000000"/>
                </a:solidFill>
                <a:latin typeface="Anton"/>
                <a:ea typeface="Anton"/>
                <a:cs typeface="Anton"/>
                <a:sym typeface="Anton"/>
              </a:rPr>
              <a:t>CHILDREN</a:t>
            </a:r>
            <a:endParaRPr b="0" i="1" sz="4500" u="none" cap="none" strike="noStrike">
              <a:solidFill>
                <a:srgbClr val="000000"/>
              </a:solidFill>
              <a:latin typeface="Anton"/>
              <a:ea typeface="Anton"/>
              <a:cs typeface="Anton"/>
              <a:sym typeface="Anton"/>
            </a:endParaRPr>
          </a:p>
          <a:p>
            <a:pPr indent="0" lvl="0" marL="0" marR="0" rtl="0" algn="ctr">
              <a:lnSpc>
                <a:spcPct val="100000"/>
              </a:lnSpc>
              <a:spcBef>
                <a:spcPts val="0"/>
              </a:spcBef>
              <a:spcAft>
                <a:spcPts val="0"/>
              </a:spcAft>
              <a:buClr>
                <a:srgbClr val="000000"/>
              </a:buClr>
              <a:buSzPts val="4500"/>
              <a:buFont typeface="Arial"/>
              <a:buNone/>
            </a:pPr>
            <a:r>
              <a:t/>
            </a:r>
            <a:endParaRPr b="0" i="1" sz="4500" u="none" cap="none" strike="noStrike">
              <a:solidFill>
                <a:srgbClr val="000000"/>
              </a:solidFill>
              <a:latin typeface="Anton"/>
              <a:ea typeface="Anton"/>
              <a:cs typeface="Anton"/>
              <a:sym typeface="Anton"/>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8" name="Shape 818"/>
        <p:cNvGrpSpPr/>
        <p:nvPr/>
      </p:nvGrpSpPr>
      <p:grpSpPr>
        <a:xfrm>
          <a:off x="0" y="0"/>
          <a:ext cx="0" cy="0"/>
          <a:chOff x="0" y="0"/>
          <a:chExt cx="0" cy="0"/>
        </a:xfrm>
      </p:grpSpPr>
      <p:sp>
        <p:nvSpPr>
          <p:cNvPr id="819" name="Google Shape;819;p132"/>
          <p:cNvSpPr txBox="1"/>
          <p:nvPr/>
        </p:nvSpPr>
        <p:spPr>
          <a:xfrm>
            <a:off x="880425" y="1272125"/>
            <a:ext cx="3949200" cy="2921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2000"/>
              <a:buFont typeface="Arial"/>
              <a:buNone/>
            </a:pPr>
            <a:r>
              <a:rPr b="0" i="0" lang="es-419" sz="2000" u="none" cap="none" strike="noStrike">
                <a:solidFill>
                  <a:srgbClr val="000000"/>
                </a:solidFill>
                <a:highlight>
                  <a:srgbClr val="FFFFFF"/>
                </a:highlight>
                <a:latin typeface="Helvetica Neue Light"/>
                <a:ea typeface="Helvetica Neue Light"/>
                <a:cs typeface="Helvetica Neue Light"/>
                <a:sym typeface="Helvetica Neue Light"/>
              </a:rPr>
              <a:t>Es ideal cuando:</a:t>
            </a:r>
            <a:endParaRPr b="0" i="0" sz="2000" u="none" cap="none" strike="noStrike">
              <a:solidFill>
                <a:srgbClr val="000000"/>
              </a:solidFill>
              <a:highlight>
                <a:srgbClr val="FFFFFF"/>
              </a:highlight>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rgbClr val="000000"/>
              </a:buClr>
              <a:buSzPts val="2000"/>
              <a:buFont typeface="Arial"/>
              <a:buNone/>
            </a:pPr>
            <a:r>
              <a:t/>
            </a:r>
            <a:endParaRPr b="0" i="0" sz="2000" u="none" cap="none" strike="noStrike">
              <a:solidFill>
                <a:srgbClr val="000000"/>
              </a:solidFill>
              <a:highlight>
                <a:srgbClr val="FFFFFF"/>
              </a:highlight>
              <a:latin typeface="Helvetica Neue Light"/>
              <a:ea typeface="Helvetica Neue Light"/>
              <a:cs typeface="Helvetica Neue Light"/>
              <a:sym typeface="Helvetica Neue Light"/>
            </a:endParaRPr>
          </a:p>
          <a:p>
            <a:pPr indent="-355600" lvl="0" marL="457200" marR="0" rtl="0" algn="l">
              <a:lnSpc>
                <a:spcPct val="115000"/>
              </a:lnSpc>
              <a:spcBef>
                <a:spcPts val="0"/>
              </a:spcBef>
              <a:spcAft>
                <a:spcPts val="0"/>
              </a:spcAft>
              <a:buClr>
                <a:srgbClr val="3CEFAB"/>
              </a:buClr>
              <a:buSzPts val="2000"/>
              <a:buFont typeface="Didact Gothic"/>
              <a:buChar char="●"/>
            </a:pPr>
            <a:r>
              <a:rPr b="0" i="0" lang="es-419" sz="2000" u="none" cap="none" strike="noStrike">
                <a:solidFill>
                  <a:srgbClr val="000000"/>
                </a:solidFill>
                <a:highlight>
                  <a:srgbClr val="FFFFFF"/>
                </a:highlight>
                <a:latin typeface="Helvetica Neue Light"/>
                <a:ea typeface="Helvetica Neue Light"/>
                <a:cs typeface="Helvetica Neue Light"/>
                <a:sym typeface="Helvetica Neue Light"/>
              </a:rPr>
              <a:t>Necesitamos que un elemento quede dentro de otro, </a:t>
            </a:r>
            <a:r>
              <a:rPr b="1" i="0" lang="es-419" sz="2000" u="none" cap="none" strike="noStrike">
                <a:solidFill>
                  <a:srgbClr val="000000"/>
                </a:solidFill>
                <a:highlight>
                  <a:srgbClr val="FFFFFF"/>
                </a:highlight>
                <a:latin typeface="Helvetica Neue"/>
                <a:ea typeface="Helvetica Neue"/>
                <a:cs typeface="Helvetica Neue"/>
                <a:sym typeface="Helvetica Neue"/>
              </a:rPr>
              <a:t>sin que sepan</a:t>
            </a:r>
            <a:r>
              <a:rPr b="0" i="0" lang="es-419" sz="2000" u="none" cap="none" strike="noStrike">
                <a:solidFill>
                  <a:srgbClr val="000000"/>
                </a:solidFill>
                <a:highlight>
                  <a:srgbClr val="FFFFFF"/>
                </a:highlight>
                <a:latin typeface="Helvetica Neue Light"/>
                <a:ea typeface="Helvetica Neue Light"/>
                <a:cs typeface="Helvetica Neue Light"/>
                <a:sym typeface="Helvetica Neue Light"/>
              </a:rPr>
              <a:t> el uno del otro.</a:t>
            </a:r>
            <a:endParaRPr b="0" i="0" sz="2000" u="none" cap="none" strike="noStrike">
              <a:solidFill>
                <a:srgbClr val="000000"/>
              </a:solidFill>
              <a:highlight>
                <a:srgbClr val="FFFFFF"/>
              </a:highlight>
              <a:latin typeface="Helvetica Neue Light"/>
              <a:ea typeface="Helvetica Neue Light"/>
              <a:cs typeface="Helvetica Neue Light"/>
              <a:sym typeface="Helvetica Neue Light"/>
            </a:endParaRPr>
          </a:p>
          <a:p>
            <a:pPr indent="-355600" lvl="0" marL="457200" marR="0" rtl="0" algn="l">
              <a:lnSpc>
                <a:spcPct val="115000"/>
              </a:lnSpc>
              <a:spcBef>
                <a:spcPts val="0"/>
              </a:spcBef>
              <a:spcAft>
                <a:spcPts val="0"/>
              </a:spcAft>
              <a:buClr>
                <a:srgbClr val="3CEFAB"/>
              </a:buClr>
              <a:buSzPts val="2000"/>
              <a:buFont typeface="Helvetica Neue Light"/>
              <a:buChar char="●"/>
            </a:pPr>
            <a:r>
              <a:rPr b="0" i="0" lang="es-419" sz="2000" u="none" cap="none" strike="noStrike">
                <a:solidFill>
                  <a:srgbClr val="000000"/>
                </a:solidFill>
                <a:highlight>
                  <a:srgbClr val="FFFFFF"/>
                </a:highlight>
                <a:latin typeface="Helvetica Neue Light"/>
                <a:ea typeface="Helvetica Neue Light"/>
                <a:cs typeface="Helvetica Neue Light"/>
                <a:sym typeface="Helvetica Neue Light"/>
              </a:rPr>
              <a:t>Necesitamos implementar patrones más complejos.</a:t>
            </a:r>
            <a:endParaRPr b="0" i="0" sz="2000" u="none" cap="none" strike="noStrike">
              <a:solidFill>
                <a:srgbClr val="000000"/>
              </a:solidFill>
              <a:highlight>
                <a:srgbClr val="FFFFFF"/>
              </a:highlight>
              <a:latin typeface="Helvetica Neue Light"/>
              <a:ea typeface="Helvetica Neue Light"/>
              <a:cs typeface="Helvetica Neue Light"/>
              <a:sym typeface="Helvetica Neue Light"/>
            </a:endParaRPr>
          </a:p>
        </p:txBody>
      </p:sp>
      <p:pic>
        <p:nvPicPr>
          <p:cNvPr id="820" name="Google Shape;820;p132"/>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821" name="Google Shape;821;p132"/>
          <p:cNvPicPr preferRelativeResize="0"/>
          <p:nvPr/>
        </p:nvPicPr>
        <p:blipFill rotWithShape="1">
          <a:blip r:embed="rId4">
            <a:alphaModFix/>
          </a:blip>
          <a:srcRect b="0" l="0" r="0" t="0"/>
          <a:stretch/>
        </p:blipFill>
        <p:spPr>
          <a:xfrm>
            <a:off x="5049275" y="74225"/>
            <a:ext cx="4009574" cy="4119289"/>
          </a:xfrm>
          <a:prstGeom prst="rect">
            <a:avLst/>
          </a:prstGeom>
          <a:noFill/>
          <a:ln>
            <a:noFill/>
          </a:ln>
        </p:spPr>
      </p:pic>
      <p:sp>
        <p:nvSpPr>
          <p:cNvPr id="822" name="Google Shape;822;p132"/>
          <p:cNvSpPr txBox="1"/>
          <p:nvPr/>
        </p:nvSpPr>
        <p:spPr>
          <a:xfrm>
            <a:off x="0" y="132400"/>
            <a:ext cx="5666100" cy="989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500"/>
              <a:buFont typeface="Arial"/>
              <a:buNone/>
            </a:pPr>
            <a:r>
              <a:rPr b="0" i="1" lang="es-419" sz="4500" u="none" cap="none" strike="noStrike">
                <a:solidFill>
                  <a:srgbClr val="000000"/>
                </a:solidFill>
                <a:latin typeface="Anton"/>
                <a:ea typeface="Anton"/>
                <a:cs typeface="Anton"/>
                <a:sym typeface="Anton"/>
              </a:rPr>
              <a:t>CHILDREN</a:t>
            </a:r>
            <a:endParaRPr b="0" i="1" sz="4500" u="none" cap="none" strike="noStrike">
              <a:solidFill>
                <a:srgbClr val="000000"/>
              </a:solidFill>
              <a:latin typeface="Anton"/>
              <a:ea typeface="Anton"/>
              <a:cs typeface="Anton"/>
              <a:sym typeface="Anton"/>
            </a:endParaRPr>
          </a:p>
          <a:p>
            <a:pPr indent="0" lvl="0" marL="0" marR="0" rtl="0" algn="l">
              <a:lnSpc>
                <a:spcPct val="100000"/>
              </a:lnSpc>
              <a:spcBef>
                <a:spcPts val="0"/>
              </a:spcBef>
              <a:spcAft>
                <a:spcPts val="0"/>
              </a:spcAft>
              <a:buClr>
                <a:srgbClr val="000000"/>
              </a:buClr>
              <a:buSzPts val="4500"/>
              <a:buFont typeface="Arial"/>
              <a:buNone/>
            </a:pPr>
            <a:r>
              <a:t/>
            </a:r>
            <a:endParaRPr b="0" i="1" sz="4500" u="none" cap="none" strike="noStrike">
              <a:solidFill>
                <a:srgbClr val="000000"/>
              </a:solidFill>
              <a:latin typeface="Anton"/>
              <a:ea typeface="Anton"/>
              <a:cs typeface="Anton"/>
              <a:sym typeface="Anton"/>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26" name="Shape 826"/>
        <p:cNvGrpSpPr/>
        <p:nvPr/>
      </p:nvGrpSpPr>
      <p:grpSpPr>
        <a:xfrm>
          <a:off x="0" y="0"/>
          <a:ext cx="0" cy="0"/>
          <a:chOff x="0" y="0"/>
          <a:chExt cx="0" cy="0"/>
        </a:xfrm>
      </p:grpSpPr>
      <p:sp>
        <p:nvSpPr>
          <p:cNvPr id="827" name="Google Shape;827;p133"/>
          <p:cNvSpPr txBox="1"/>
          <p:nvPr/>
        </p:nvSpPr>
        <p:spPr>
          <a:xfrm>
            <a:off x="2776738" y="1880500"/>
            <a:ext cx="2804700" cy="1129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0" i="1" lang="es-419" sz="4000" u="none" cap="none" strike="noStrike">
                <a:solidFill>
                  <a:srgbClr val="E0FF00"/>
                </a:solidFill>
                <a:latin typeface="Anton"/>
                <a:ea typeface="Anton"/>
                <a:cs typeface="Anton"/>
                <a:sym typeface="Anton"/>
              </a:rPr>
              <a:t>¿PREGUNTAS?</a:t>
            </a:r>
            <a:endParaRPr b="0" i="1" sz="4000" u="none" cap="none" strike="noStrike">
              <a:solidFill>
                <a:srgbClr val="E0FF00"/>
              </a:solidFill>
              <a:latin typeface="Anton"/>
              <a:ea typeface="Anton"/>
              <a:cs typeface="Anton"/>
              <a:sym typeface="Anton"/>
            </a:endParaRPr>
          </a:p>
        </p:txBody>
      </p:sp>
      <p:pic>
        <p:nvPicPr>
          <p:cNvPr descr="Tiger Face on Apple iOS 12.2" id="828" name="Google Shape;828;p133"/>
          <p:cNvPicPr preferRelativeResize="0"/>
          <p:nvPr/>
        </p:nvPicPr>
        <p:blipFill rotWithShape="1">
          <a:blip r:embed="rId4">
            <a:alphaModFix/>
          </a:blip>
          <a:srcRect b="0" l="0" r="0" t="0"/>
          <a:stretch/>
        </p:blipFill>
        <p:spPr>
          <a:xfrm>
            <a:off x="5655188" y="2089063"/>
            <a:ext cx="712075" cy="712075"/>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2" name="Shape 832"/>
        <p:cNvGrpSpPr/>
        <p:nvPr/>
      </p:nvGrpSpPr>
      <p:grpSpPr>
        <a:xfrm>
          <a:off x="0" y="0"/>
          <a:ext cx="0" cy="0"/>
          <a:chOff x="0" y="0"/>
          <a:chExt cx="0" cy="0"/>
        </a:xfrm>
      </p:grpSpPr>
      <p:sp>
        <p:nvSpPr>
          <p:cNvPr id="833" name="Google Shape;833;p134"/>
          <p:cNvSpPr txBox="1"/>
          <p:nvPr/>
        </p:nvSpPr>
        <p:spPr>
          <a:xfrm>
            <a:off x="1443000" y="2520825"/>
            <a:ext cx="6258000" cy="989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b="0" i="1" lang="es-419" sz="4000" u="none" cap="none" strike="noStrike">
                <a:solidFill>
                  <a:srgbClr val="000000"/>
                </a:solidFill>
                <a:latin typeface="Anton"/>
                <a:ea typeface="Anton"/>
                <a:cs typeface="Anton"/>
                <a:sym typeface="Anton"/>
              </a:rPr>
              <a:t>MENÚ E-COMMERCE</a:t>
            </a:r>
            <a:endParaRPr b="0" i="1" sz="4000" u="none" cap="none" strike="noStrike">
              <a:solidFill>
                <a:srgbClr val="000000"/>
              </a:solidFill>
              <a:latin typeface="Anton"/>
              <a:ea typeface="Anton"/>
              <a:cs typeface="Anton"/>
              <a:sym typeface="Anton"/>
            </a:endParaRPr>
          </a:p>
        </p:txBody>
      </p:sp>
      <p:sp>
        <p:nvSpPr>
          <p:cNvPr id="834" name="Google Shape;834;p134"/>
          <p:cNvSpPr txBox="1"/>
          <p:nvPr/>
        </p:nvSpPr>
        <p:spPr>
          <a:xfrm>
            <a:off x="938100" y="3560150"/>
            <a:ext cx="7267800" cy="8847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100"/>
              <a:buFont typeface="Arial"/>
              <a:buNone/>
            </a:pPr>
            <a:r>
              <a:rPr b="0" i="0" lang="es-419" sz="2000" u="none" cap="none" strike="noStrike">
                <a:solidFill>
                  <a:srgbClr val="000000"/>
                </a:solidFill>
                <a:highlight>
                  <a:srgbClr val="FFFFFF"/>
                </a:highlight>
                <a:latin typeface="Helvetica Neue Light"/>
                <a:ea typeface="Helvetica Neue Light"/>
                <a:cs typeface="Helvetica Neue Light"/>
                <a:sym typeface="Helvetica Neue Light"/>
              </a:rPr>
              <a:t>Crea una carpeta dentro de src llamada “components”, que contenga a NavBar.jsx, para crear una barra de menú simple. Además, crea un componente ItemListContainer.jsx y agrégalo en App.jsx</a:t>
            </a:r>
            <a:endParaRPr b="0" i="0" sz="2000" u="none" cap="none" strike="noStrike">
              <a:solidFill>
                <a:srgbClr val="000000"/>
              </a:solidFill>
              <a:highlight>
                <a:srgbClr val="FFFFFF"/>
              </a:highlight>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2000"/>
              <a:buFont typeface="Arial"/>
              <a:buNone/>
            </a:pPr>
            <a:r>
              <a:t/>
            </a:r>
            <a:endParaRPr b="0" i="0" sz="2000" u="none" cap="none" strike="noStrike">
              <a:solidFill>
                <a:srgbClr val="000000"/>
              </a:solidFill>
              <a:highlight>
                <a:srgbClr val="FFFFFF"/>
              </a:highlight>
              <a:latin typeface="Helvetica Neue Light"/>
              <a:ea typeface="Helvetica Neue Light"/>
              <a:cs typeface="Helvetica Neue Light"/>
              <a:sym typeface="Helvetica Neue Light"/>
            </a:endParaRPr>
          </a:p>
        </p:txBody>
      </p:sp>
      <p:pic>
        <p:nvPicPr>
          <p:cNvPr id="835" name="Google Shape;835;p134"/>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836" name="Google Shape;836;p134"/>
          <p:cNvPicPr preferRelativeResize="0"/>
          <p:nvPr/>
        </p:nvPicPr>
        <p:blipFill rotWithShape="1">
          <a:blip r:embed="rId4">
            <a:alphaModFix/>
          </a:blip>
          <a:srcRect b="0" l="0" r="0" t="0"/>
          <a:stretch/>
        </p:blipFill>
        <p:spPr>
          <a:xfrm>
            <a:off x="3882275" y="886224"/>
            <a:ext cx="1379450" cy="1379450"/>
          </a:xfrm>
          <a:prstGeom prst="rect">
            <a:avLst/>
          </a:prstGeom>
          <a:noFill/>
          <a:ln>
            <a:noFill/>
          </a:ln>
        </p:spPr>
      </p:pic>
      <p:sp>
        <p:nvSpPr>
          <p:cNvPr id="837" name="Google Shape;837;p134"/>
          <p:cNvSpPr/>
          <p:nvPr/>
        </p:nvSpPr>
        <p:spPr>
          <a:xfrm>
            <a:off x="4879825" y="886225"/>
            <a:ext cx="381900" cy="381900"/>
          </a:xfrm>
          <a:prstGeom prst="ellipse">
            <a:avLst/>
          </a:prstGeom>
          <a:solidFill>
            <a:srgbClr val="22222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s-419" sz="1400" u="none" cap="none" strike="noStrike">
                <a:solidFill>
                  <a:srgbClr val="FFFFFF"/>
                </a:solidFill>
                <a:latin typeface="Helvetica Neue"/>
                <a:ea typeface="Helvetica Neue"/>
                <a:cs typeface="Helvetica Neue"/>
                <a:sym typeface="Helvetica Neue"/>
              </a:rPr>
              <a:t>2</a:t>
            </a:r>
            <a:endParaRPr b="1" i="0" sz="1400" u="none" cap="none" strike="noStrike">
              <a:solidFill>
                <a:srgbClr val="FFFFFF"/>
              </a:solidFill>
              <a:latin typeface="Helvetica Neue"/>
              <a:ea typeface="Helvetica Neue"/>
              <a:cs typeface="Helvetica Neue"/>
              <a:sym typeface="Helvetica Neue"/>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1" name="Shape 841"/>
        <p:cNvGrpSpPr/>
        <p:nvPr/>
      </p:nvGrpSpPr>
      <p:grpSpPr>
        <a:xfrm>
          <a:off x="0" y="0"/>
          <a:ext cx="0" cy="0"/>
          <a:chOff x="0" y="0"/>
          <a:chExt cx="0" cy="0"/>
        </a:xfrm>
      </p:grpSpPr>
      <p:graphicFrame>
        <p:nvGraphicFramePr>
          <p:cNvPr id="842" name="Google Shape;842;p135"/>
          <p:cNvGraphicFramePr/>
          <p:nvPr/>
        </p:nvGraphicFramePr>
        <p:xfrm>
          <a:off x="153263" y="344100"/>
          <a:ext cx="3000000" cy="3000000"/>
        </p:xfrm>
        <a:graphic>
          <a:graphicData uri="http://schemas.openxmlformats.org/drawingml/2006/table">
            <a:tbl>
              <a:tblPr>
                <a:noFill/>
                <a:tableStyleId>{500D9FD8-18BF-483D-BCBA-29F0E23D5CD1}</a:tableStyleId>
              </a:tblPr>
              <a:tblGrid>
                <a:gridCol w="6768100"/>
                <a:gridCol w="2069375"/>
              </a:tblGrid>
              <a:tr h="734725">
                <a:tc gridSpan="2">
                  <a:txBody>
                    <a:bodyPr/>
                    <a:lstStyle/>
                    <a:p>
                      <a:pPr indent="0" lvl="0" marL="0" marR="0" rtl="0" algn="l">
                        <a:lnSpc>
                          <a:spcPct val="100000"/>
                        </a:lnSpc>
                        <a:spcBef>
                          <a:spcPts val="0"/>
                        </a:spcBef>
                        <a:spcAft>
                          <a:spcPts val="0"/>
                        </a:spcAft>
                        <a:buClr>
                          <a:srgbClr val="000000"/>
                        </a:buClr>
                        <a:buSzPts val="2400"/>
                        <a:buFont typeface="Arial"/>
                        <a:buNone/>
                      </a:pPr>
                      <a:r>
                        <a:rPr i="1" lang="es-419" sz="2400" u="none" cap="none" strike="noStrike">
                          <a:solidFill>
                            <a:schemeClr val="dk1"/>
                          </a:solidFill>
                          <a:latin typeface="Anton"/>
                          <a:ea typeface="Anton"/>
                          <a:cs typeface="Anton"/>
                          <a:sym typeface="Anton"/>
                        </a:rPr>
                        <a:t>MENÚ E-COMMERCE</a:t>
                      </a:r>
                      <a:endParaRPr i="1" sz="2400" u="none" cap="none" strike="noStrike">
                        <a:solidFill>
                          <a:schemeClr val="dk1"/>
                        </a:solidFill>
                        <a:latin typeface="Anton"/>
                        <a:ea typeface="Anton"/>
                        <a:cs typeface="Anton"/>
                        <a:sym typeface="Anton"/>
                      </a:endParaRPr>
                    </a:p>
                  </a:txBody>
                  <a:tcPr marT="162000"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3CEFAB"/>
                    </a:solidFill>
                  </a:tcPr>
                </a:tc>
                <a:tc hMerge="1"/>
              </a:tr>
              <a:tr h="825350">
                <a:tc>
                  <a:txBody>
                    <a:bodyPr/>
                    <a:lstStyle/>
                    <a:p>
                      <a:pPr indent="0" lvl="0" marL="0" marR="0" rtl="0" algn="l">
                        <a:lnSpc>
                          <a:spcPct val="100000"/>
                        </a:lnSpc>
                        <a:spcBef>
                          <a:spcPts val="0"/>
                        </a:spcBef>
                        <a:spcAft>
                          <a:spcPts val="0"/>
                        </a:spcAft>
                        <a:buClr>
                          <a:srgbClr val="000000"/>
                        </a:buClr>
                        <a:buSzPts val="1600"/>
                        <a:buFont typeface="Arial"/>
                        <a:buNone/>
                      </a:pPr>
                      <a:r>
                        <a:rPr b="1" lang="es-419" sz="1600" u="none" cap="none" strike="noStrike">
                          <a:latin typeface="Helvetica Neue"/>
                          <a:ea typeface="Helvetica Neue"/>
                          <a:cs typeface="Helvetica Neue"/>
                          <a:sym typeface="Helvetica Neue"/>
                        </a:rPr>
                        <a:t>Formato: </a:t>
                      </a:r>
                      <a:r>
                        <a:rPr lang="es-419" sz="1600" u="none" cap="none" strike="noStrike">
                          <a:solidFill>
                            <a:schemeClr val="dk1"/>
                          </a:solidFill>
                          <a:latin typeface="Helvetica Neue Light"/>
                          <a:ea typeface="Helvetica Neue Light"/>
                          <a:cs typeface="Helvetica Neue Light"/>
                          <a:sym typeface="Helvetica Neue Light"/>
                        </a:rPr>
                        <a:t>link al último commit de tu repositorio en Github. Debe tener el nombre </a:t>
                      </a:r>
                      <a:r>
                        <a:rPr lang="es-419" sz="1600" u="none" cap="none" strike="noStrike">
                          <a:solidFill>
                            <a:schemeClr val="dk1"/>
                          </a:solidFill>
                          <a:highlight>
                            <a:srgbClr val="A6FFCA"/>
                          </a:highlight>
                          <a:latin typeface="Helvetica Neue Light"/>
                          <a:ea typeface="Helvetica Neue Light"/>
                          <a:cs typeface="Helvetica Neue Light"/>
                          <a:sym typeface="Helvetica Neue Light"/>
                        </a:rPr>
                        <a:t>“Idea+Apellido”</a:t>
                      </a:r>
                      <a:r>
                        <a:rPr lang="es-419" sz="1600" u="none" cap="none" strike="noStrike">
                          <a:solidFill>
                            <a:schemeClr val="dk1"/>
                          </a:solidFill>
                          <a:latin typeface="Helvetica Neue Light"/>
                          <a:ea typeface="Helvetica Neue Light"/>
                          <a:cs typeface="Helvetica Neue Light"/>
                          <a:sym typeface="Helvetica Neue Light"/>
                        </a:rPr>
                        <a:t>. </a:t>
                      </a:r>
                      <a:endParaRPr sz="1600" u="none" cap="none" strike="noStrike">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1600"/>
                        <a:buFont typeface="Arial"/>
                        <a:buNone/>
                      </a:pPr>
                      <a:r>
                        <a:rPr b="1" lang="es-419" sz="1600" u="none" cap="none" strike="noStrike">
                          <a:latin typeface="Helvetica Neue"/>
                          <a:ea typeface="Helvetica Neue"/>
                          <a:cs typeface="Helvetica Neue"/>
                          <a:sym typeface="Helvetica Neue"/>
                        </a:rPr>
                        <a:t>Sugerencia: </a:t>
                      </a:r>
                      <a:r>
                        <a:rPr lang="es-419" sz="1600" u="none" cap="none" strike="noStrike">
                          <a:latin typeface="Helvetica Neue Light"/>
                          <a:ea typeface="Helvetica Neue Light"/>
                          <a:cs typeface="Helvetica Neue Light"/>
                          <a:sym typeface="Helvetica Neue Light"/>
                        </a:rPr>
                        <a:t>incluir sugerencias</a:t>
                      </a:r>
                      <a:r>
                        <a:rPr lang="es-419" sz="1600" u="none" cap="none" strike="noStrike">
                          <a:solidFill>
                            <a:schemeClr val="dk1"/>
                          </a:solidFill>
                          <a:latin typeface="Helvetica Neue Light"/>
                          <a:ea typeface="Helvetica Neue Light"/>
                          <a:cs typeface="Helvetica Neue Light"/>
                          <a:sym typeface="Helvetica Neue Light"/>
                        </a:rPr>
                        <a:t>.</a:t>
                      </a:r>
                      <a:endParaRPr sz="1600" u="none" cap="none" strike="noStrike">
                        <a:latin typeface="Helvetica Neue Light"/>
                        <a:ea typeface="Helvetica Neue Light"/>
                        <a:cs typeface="Helvetica Neue Light"/>
                        <a:sym typeface="Helvetica Neue Light"/>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500"/>
                        <a:buFont typeface="Arial"/>
                        <a:buNone/>
                      </a:pPr>
                      <a:r>
                        <a:t/>
                      </a:r>
                      <a:endParaRPr sz="1500" u="none" cap="none" strike="noStrike">
                        <a:latin typeface="Helvetica Neue"/>
                        <a:ea typeface="Helvetica Neue"/>
                        <a:cs typeface="Helvetica Neue"/>
                        <a:sym typeface="Helvetica Neue"/>
                      </a:endParaRPr>
                    </a:p>
                  </a:txBody>
                  <a:tcPr marT="91425" marB="91425" marR="91425" marL="91425">
                    <a:lnL cap="flat" cmpd="sng" w="9525">
                      <a:solidFill>
                        <a:srgbClr val="000000"/>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2"/>
                    </a:solidFill>
                  </a:tcPr>
                </a:tc>
              </a:tr>
              <a:tr h="2411750">
                <a:tc gridSpan="2">
                  <a:txBody>
                    <a:bodyPr/>
                    <a:lstStyle/>
                    <a:p>
                      <a:pPr indent="0" lvl="0" marL="0" marR="0" rtl="0" algn="l">
                        <a:lnSpc>
                          <a:spcPct val="100000"/>
                        </a:lnSpc>
                        <a:spcBef>
                          <a:spcPts val="0"/>
                        </a:spcBef>
                        <a:spcAft>
                          <a:spcPts val="0"/>
                        </a:spcAft>
                        <a:buClr>
                          <a:srgbClr val="000000"/>
                        </a:buClr>
                        <a:buSzPts val="200"/>
                        <a:buFont typeface="Arial"/>
                        <a:buNone/>
                      </a:pPr>
                      <a:br>
                        <a:rPr b="1" lang="es-419" sz="200" u="none" cap="none" strike="noStrike">
                          <a:solidFill>
                            <a:srgbClr val="4D5156"/>
                          </a:solidFill>
                        </a:rPr>
                      </a:br>
                      <a:r>
                        <a:rPr b="1" lang="es-419" sz="1700" u="none" cap="none" strike="noStrike"/>
                        <a:t>&gt;&gt;</a:t>
                      </a:r>
                      <a:r>
                        <a:rPr b="1" lang="es-419" sz="1700" u="none" cap="none" strike="noStrike">
                          <a:solidFill>
                            <a:srgbClr val="4D5156"/>
                          </a:solidFill>
                        </a:rPr>
                        <a:t> </a:t>
                      </a:r>
                      <a:r>
                        <a:rPr b="1" lang="es-419" sz="1700" u="none" cap="none" strike="noStrike">
                          <a:latin typeface="Helvetica Neue"/>
                          <a:ea typeface="Helvetica Neue"/>
                          <a:cs typeface="Helvetica Neue"/>
                          <a:sym typeface="Helvetica Neue"/>
                        </a:rPr>
                        <a:t>Consigna:</a:t>
                      </a:r>
                      <a:r>
                        <a:rPr lang="es-419" sz="1700" u="none" cap="none" strike="noStrike">
                          <a:latin typeface="Helvetica Neue Light"/>
                          <a:ea typeface="Helvetica Neue Light"/>
                          <a:cs typeface="Helvetica Neue Light"/>
                          <a:sym typeface="Helvetica Neue Light"/>
                        </a:rPr>
                        <a:t> </a:t>
                      </a:r>
                      <a:r>
                        <a:rPr lang="es-419" sz="1700" u="none" cap="none" strike="noStrike">
                          <a:solidFill>
                            <a:schemeClr val="dk1"/>
                          </a:solidFill>
                          <a:latin typeface="Helvetica Neue Light"/>
                          <a:ea typeface="Helvetica Neue Light"/>
                          <a:cs typeface="Helvetica Neue Light"/>
                          <a:sym typeface="Helvetica Neue Light"/>
                        </a:rPr>
                        <a:t>en el directorio de tu proyecto, crea una carpeta dentro de src llamada “components”, que contenga a NavBar.jsx para crear una barra de menú simple. También tendrás que crear la carpeta “container” que contenga ItemListContainer.jsx para mostrar un mensaje en pantalla.</a:t>
                      </a:r>
                      <a:endParaRPr b="1" sz="1600" u="none" cap="none" strike="noStrike">
                        <a:solidFill>
                          <a:schemeClr val="dk1"/>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1700"/>
                        <a:buFont typeface="Arial"/>
                        <a:buNone/>
                      </a:pPr>
                      <a:r>
                        <a:rPr b="1" lang="es-419" sz="1700" u="none" cap="none" strike="noStrike"/>
                        <a:t>&gt;&gt;</a:t>
                      </a:r>
                      <a:r>
                        <a:rPr b="1" lang="es-419" sz="1600" u="none" cap="none" strike="noStrike">
                          <a:solidFill>
                            <a:schemeClr val="dk1"/>
                          </a:solidFill>
                          <a:latin typeface="Helvetica Neue"/>
                          <a:ea typeface="Helvetica Neue"/>
                          <a:cs typeface="Helvetica Neue"/>
                          <a:sym typeface="Helvetica Neue"/>
                        </a:rPr>
                        <a:t>Aspectos a incluir en el entregable:</a:t>
                      </a:r>
                      <a:endParaRPr b="1" sz="1600" u="none" cap="none" strike="noStrike">
                        <a:solidFill>
                          <a:schemeClr val="dk1"/>
                        </a:solidFill>
                        <a:latin typeface="Helvetica Neue"/>
                        <a:ea typeface="Helvetica Neue"/>
                        <a:cs typeface="Helvetica Neue"/>
                        <a:sym typeface="Helvetica Neue"/>
                      </a:endParaRPr>
                    </a:p>
                    <a:p>
                      <a:pPr indent="0" lvl="0" marL="457200" marR="0" rtl="0" algn="l">
                        <a:lnSpc>
                          <a:spcPct val="100000"/>
                        </a:lnSpc>
                        <a:spcBef>
                          <a:spcPts val="0"/>
                        </a:spcBef>
                        <a:spcAft>
                          <a:spcPts val="0"/>
                        </a:spcAft>
                        <a:buClr>
                          <a:srgbClr val="000000"/>
                        </a:buClr>
                        <a:buSzPts val="1600"/>
                        <a:buFont typeface="Arial"/>
                        <a:buNone/>
                      </a:pPr>
                      <a:r>
                        <a:rPr lang="es-419" sz="1600" u="none" cap="none" strike="noStrike">
                          <a:solidFill>
                            <a:schemeClr val="dk1"/>
                          </a:solidFill>
                          <a:latin typeface="Helvetica Neue Light"/>
                          <a:ea typeface="Helvetica Neue Light"/>
                          <a:cs typeface="Helvetica Neue Light"/>
                          <a:sym typeface="Helvetica Neue Light"/>
                        </a:rPr>
                        <a:t>Crea una carpeta dentro de src llamada components que contenga a NavBar.js para crear una barra de menú simple, que tenga:</a:t>
                      </a:r>
                      <a:endParaRPr sz="1600" u="none" cap="none" strike="noStrike">
                        <a:solidFill>
                          <a:schemeClr val="dk1"/>
                        </a:solidFill>
                        <a:latin typeface="Helvetica Neue Light"/>
                        <a:ea typeface="Helvetica Neue Light"/>
                        <a:cs typeface="Helvetica Neue Light"/>
                        <a:sym typeface="Helvetica Neue Light"/>
                      </a:endParaRPr>
                    </a:p>
                    <a:p>
                      <a:pPr indent="0" lvl="0" marL="457200" marR="0" rtl="0" algn="l">
                        <a:lnSpc>
                          <a:spcPct val="100000"/>
                        </a:lnSpc>
                        <a:spcBef>
                          <a:spcPts val="0"/>
                        </a:spcBef>
                        <a:spcAft>
                          <a:spcPts val="0"/>
                        </a:spcAft>
                        <a:buClr>
                          <a:srgbClr val="000000"/>
                        </a:buClr>
                        <a:buSzPts val="1600"/>
                        <a:buFont typeface="Arial"/>
                        <a:buNone/>
                      </a:pPr>
                      <a:r>
                        <a:rPr lang="es-419" sz="1600" u="none" cap="none" strike="noStrike">
                          <a:solidFill>
                            <a:schemeClr val="dk1"/>
                          </a:solidFill>
                          <a:latin typeface="Helvetica Neue Light"/>
                          <a:ea typeface="Helvetica Neue Light"/>
                          <a:cs typeface="Helvetica Neue Light"/>
                          <a:sym typeface="Helvetica Neue Light"/>
                        </a:rPr>
                        <a:t>Brand (título/nombre de la tienda)</a:t>
                      </a:r>
                      <a:endParaRPr sz="1600" u="none" cap="none" strike="noStrike">
                        <a:solidFill>
                          <a:schemeClr val="dk1"/>
                        </a:solidFill>
                        <a:latin typeface="Helvetica Neue Light"/>
                        <a:ea typeface="Helvetica Neue Light"/>
                        <a:cs typeface="Helvetica Neue Light"/>
                        <a:sym typeface="Helvetica Neue Light"/>
                      </a:endParaRPr>
                    </a:p>
                    <a:p>
                      <a:pPr indent="0" lvl="0" marL="457200" marR="0" rtl="0" algn="l">
                        <a:lnSpc>
                          <a:spcPct val="100000"/>
                        </a:lnSpc>
                        <a:spcBef>
                          <a:spcPts val="0"/>
                        </a:spcBef>
                        <a:spcAft>
                          <a:spcPts val="0"/>
                        </a:spcAft>
                        <a:buClr>
                          <a:srgbClr val="000000"/>
                        </a:buClr>
                        <a:buSzPts val="1600"/>
                        <a:buFont typeface="Arial"/>
                        <a:buNone/>
                      </a:pPr>
                      <a:r>
                        <a:rPr lang="es-419" sz="1600" u="none" cap="none" strike="noStrike">
                          <a:solidFill>
                            <a:schemeClr val="dk1"/>
                          </a:solidFill>
                          <a:latin typeface="Helvetica Neue Light"/>
                          <a:ea typeface="Helvetica Neue Light"/>
                          <a:cs typeface="Helvetica Neue Light"/>
                          <a:sym typeface="Helvetica Neue Light"/>
                        </a:rPr>
                        <a:t>Un listado de categorías clickeables (p)</a:t>
                      </a:r>
                      <a:endParaRPr sz="16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chemeClr val="dk1"/>
                        </a:buClr>
                        <a:buSzPts val="1100"/>
                        <a:buFont typeface="Arial"/>
                        <a:buNone/>
                      </a:pPr>
                      <a:r>
                        <a:rPr lang="es-419" sz="1600" u="none" cap="none" strike="noStrike">
                          <a:solidFill>
                            <a:schemeClr val="dk1"/>
                          </a:solidFill>
                          <a:latin typeface="Helvetica Neue Light"/>
                          <a:ea typeface="Helvetica Neue Light"/>
                          <a:cs typeface="Helvetica Neue Light"/>
                          <a:sym typeface="Helvetica Neue Light"/>
                        </a:rPr>
                        <a:t>        Crea un componente CartWidget.js con un ícono, y ubícalo en el navbar. </a:t>
                      </a:r>
                      <a:endParaRPr sz="1600" u="none" cap="none" strike="noStrike">
                        <a:latin typeface="Helvetica Neue Light"/>
                        <a:ea typeface="Helvetica Neue Light"/>
                        <a:cs typeface="Helvetica Neue Light"/>
                        <a:sym typeface="Helvetica Neue Light"/>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r>
            </a:tbl>
          </a:graphicData>
        </a:graphic>
      </p:graphicFrame>
      <p:pic>
        <p:nvPicPr>
          <p:cNvPr id="843" name="Google Shape;843;p135"/>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844" name="Google Shape;844;p135"/>
          <p:cNvPicPr preferRelativeResize="0"/>
          <p:nvPr/>
        </p:nvPicPr>
        <p:blipFill rotWithShape="1">
          <a:blip r:embed="rId4">
            <a:alphaModFix/>
          </a:blip>
          <a:srcRect b="0" l="0" r="0" t="0"/>
          <a:stretch/>
        </p:blipFill>
        <p:spPr>
          <a:xfrm>
            <a:off x="7173537" y="1259000"/>
            <a:ext cx="1634174" cy="6398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